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69" r:id="rId3"/>
    <p:sldId id="262" r:id="rId4"/>
    <p:sldId id="258" r:id="rId5"/>
    <p:sldId id="277" r:id="rId6"/>
    <p:sldId id="278" r:id="rId7"/>
    <p:sldId id="279" r:id="rId8"/>
    <p:sldId id="283" r:id="rId9"/>
    <p:sldId id="290" r:id="rId10"/>
    <p:sldId id="291" r:id="rId11"/>
    <p:sldId id="276" r:id="rId12"/>
    <p:sldId id="292" r:id="rId13"/>
    <p:sldId id="275" r:id="rId14"/>
    <p:sldId id="280" r:id="rId15"/>
    <p:sldId id="285" r:id="rId16"/>
    <p:sldId id="259" r:id="rId17"/>
    <p:sldId id="271" r:id="rId18"/>
    <p:sldId id="260" r:id="rId19"/>
    <p:sldId id="270" r:id="rId20"/>
    <p:sldId id="261" r:id="rId21"/>
    <p:sldId id="286" r:id="rId22"/>
    <p:sldId id="281" r:id="rId23"/>
    <p:sldId id="282" r:id="rId24"/>
    <p:sldId id="272" r:id="rId25"/>
    <p:sldId id="263" r:id="rId26"/>
    <p:sldId id="287" r:id="rId27"/>
    <p:sldId id="274" r:id="rId28"/>
    <p:sldId id="273" r:id="rId29"/>
    <p:sldId id="264" r:id="rId30"/>
    <p:sldId id="288" r:id="rId31"/>
    <p:sldId id="265" r:id="rId32"/>
    <p:sldId id="289" r:id="rId33"/>
    <p:sldId id="266" r:id="rId34"/>
    <p:sldId id="267" r:id="rId35"/>
    <p:sldId id="268" r:id="rId36"/>
    <p:sldId id="284" r:id="rId3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A00"/>
    <a:srgbClr val="E9E9E9"/>
    <a:srgbClr val="EBEBEB"/>
    <a:srgbClr val="2259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9"/>
    <p:restoredTop sz="94753"/>
  </p:normalViewPr>
  <p:slideViewPr>
    <p:cSldViewPr snapToGrid="0" snapToObjects="1">
      <p:cViewPr>
        <p:scale>
          <a:sx n="88" d="100"/>
          <a:sy n="88" d="100"/>
        </p:scale>
        <p:origin x="161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jpe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1BB365-9955-FC4F-B37D-AD6ECDED7515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2577A6-F1C6-EA42-86CC-C8E92312AC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097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577A6-F1C6-EA42-86CC-C8E92312ACF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885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577A6-F1C6-EA42-86CC-C8E92312ACF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3011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577A6-F1C6-EA42-86CC-C8E92312ACF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76105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577A6-F1C6-EA42-86CC-C8E92312ACF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84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577A6-F1C6-EA42-86CC-C8E92312ACF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03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D0344-EA8D-684E-9B36-D4890FEEC2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9FB151-9F53-B749-ADC1-C3139E06D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A1F89-35A7-9348-B2E4-4B073D806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1330C-B268-5C44-AD4C-1FCB956614A8}" type="datetime1">
              <a:rPr lang="de-CH" smtClean="0"/>
              <a:t>08.11.22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3F283-51CE-134D-9E51-1C8F62347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B1859-003C-2D49-B0B0-60E2E67C9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55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48CC-3E43-F44E-85F7-89E6D4ADF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BB662-D221-4E4D-8A59-1C49380FD1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22636-C5FC-7546-B298-54A918743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4AB5E-4A64-EB4B-894C-C240759A437A}" type="datetime1">
              <a:rPr lang="de-CH" smtClean="0"/>
              <a:t>08.11.22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7E1BC-BC76-EA42-B36B-463CDEBC1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8E10E-DC22-E641-9324-A958521E4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4205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F7B61C-B655-CF47-8F8D-5A984DE514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28E14-9C87-7D4E-8337-97901EF5B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32329-08AC-054F-B2FF-0774A6A29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178D-944C-7E45-86ED-59B906B01DA5}" type="datetime1">
              <a:rPr lang="de-CH" smtClean="0"/>
              <a:t>08.11.22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69993-14F7-FB4F-BBCA-6E0BE5A1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67413-B5CD-7149-9F62-AC670015C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6502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131D9-365D-D943-AB6B-C1D40D162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D04F3-C345-EC49-9C47-D6BCF3D74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DA495-EAE6-E745-94A4-A03882502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F477A-591A-FD4F-8358-0A36841B78A0}" type="datetime1">
              <a:rPr lang="de-CH" smtClean="0"/>
              <a:t>08.11.22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E84C5-F68B-2949-9B7A-B62C51A09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BC804-2B67-7C44-B877-DAEB1BADA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r>
              <a:rPr lang="en-GB" dirty="0"/>
              <a:t> of total</a:t>
            </a:r>
          </a:p>
        </p:txBody>
      </p:sp>
    </p:spTree>
    <p:extLst>
      <p:ext uri="{BB962C8B-B14F-4D97-AF65-F5344CB8AC3E}">
        <p14:creationId xmlns:p14="http://schemas.microsoft.com/office/powerpoint/2010/main" val="3282411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A7C89-8560-3B49-A68D-226ABB982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16BCE-31F9-234C-A603-15342D992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00152-89D4-5940-BE97-888E0DCF5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D94B7-8EE3-0741-B134-F5F4C9F105F2}" type="datetime1">
              <a:rPr lang="de-CH" smtClean="0"/>
              <a:t>08.11.22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18FD8-F8B4-CD4E-8F9F-1124A40D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B9230-D9B9-B74C-ADB1-E8D7F61A0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428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29611-0899-B447-BF55-E168E87A2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4FA4C-C65F-364C-915B-1E0EAFE407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74C45-51BB-8D4D-866E-4732EF17A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A07566-C422-6C44-BED3-A72F224BB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877A-9B5B-9F49-868F-8AF14A8A8737}" type="datetime1">
              <a:rPr lang="de-CH" smtClean="0"/>
              <a:t>08.11.22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E74EA-F0F9-BE42-88EB-2A0FC830B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3384B-B689-EC4B-BC8D-F36B61C37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315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ECE30-C6CA-AF47-A353-F65593D62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78712-417F-8E44-B6A7-A5712D27F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B7B230-65CC-D746-A621-1918CC002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ED598B-04FF-EB46-B312-E3A0BD6F42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5C4C94-FB7F-934F-9CF7-04FF176C7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DBE8A5-C37D-5046-B8A9-1BBFE004F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5A73-C495-444D-9E34-6BA5ABE7BF17}" type="datetime1">
              <a:rPr lang="de-CH" smtClean="0"/>
              <a:t>08.11.22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E70C23-3224-EF4D-9166-BFAE9CDEB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A4C7B2-D287-8545-A7D2-4EBA18E39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541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EF372-DCFA-B745-BD18-7FD3BBDFB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9D94E8-DE51-5048-A6B2-34E901340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FE77D-013C-1640-A2D0-D725289B29EB}" type="datetime1">
              <a:rPr lang="de-CH" smtClean="0"/>
              <a:t>08.11.22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BA1BC-FB2F-AB47-B76C-44F8BF265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DCBA31-5E90-9549-8A89-929A634E2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845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2009D6-3F00-2146-8E5E-CD0A31B1B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50C87-A831-F245-8A5E-1B72D069C97B}" type="datetime1">
              <a:rPr lang="de-CH" smtClean="0"/>
              <a:t>08.11.22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F83222-E05F-5B4C-9363-431BCF866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49039-E19A-DB44-8F25-21CE737BB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766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A1443-8C5C-B744-A0EE-ECBC7DD0A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5DB15-E196-0A4C-AB31-E1BB4188E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356F16-F368-9947-8EF0-02A62E1763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D6B2B0-2E6B-ED4F-893D-65ADC007A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E36D4-802F-934E-9C6D-6019DB7736F4}" type="datetime1">
              <a:rPr lang="de-CH" smtClean="0"/>
              <a:t>08.11.22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09A72C-6A76-B94F-9B99-CC681FBD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2891C-F85E-CD4F-A897-0042EC293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026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9267E-5336-6845-8888-3679C748D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57E1D5-4F50-9146-B966-1A0E91FE17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DB8805-AF29-C045-9C7A-D74321786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FC000-EC5A-4C4B-9528-F8D2562B7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91C5-5EEF-9D4B-A3CC-F7AA8B110E0D}" type="datetime1">
              <a:rPr lang="de-CH" smtClean="0"/>
              <a:t>08.11.22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0FD3CB-90CB-4646-9121-1058A8A88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F23C66-29CC-2B45-B073-FDA6291B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4067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D6B7EB-E288-874A-8C22-163B881E2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D476-4CBD-0C44-A2D2-D0FFC149A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84F1E-3CDE-5147-A5F6-D13BB6E08B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2B398-3F49-2E4A-9ADE-5148E92C5FC3}" type="datetime1">
              <a:rPr lang="de-CH" smtClean="0"/>
              <a:t>08.11.22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9B08A-05E1-514B-9721-FF6F53D37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EAAE7-E8E6-574F-A912-ED3E5A4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3871E-109C-6E46-9230-43425EEB0C9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441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ejm.org/doi/full/10.1056/NEJMoa063842" TargetMode="Externa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a.europa.eu/en/ich-m3-r2-non-clinical-safety-studies-conduct-human-clinical-trials-pharmaceutical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ma.europa.eu/en/human-regulatory/research-development/compliance/good-laboratory-practice-compliance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a.europa.eu/en/ich-m3-r2-non-clinical-safety-studies-conduct-human-clinical-trials-pharmaceuticals" TargetMode="External"/><Relationship Id="rId7" Type="http://schemas.openxmlformats.org/officeDocument/2006/relationships/hyperlink" Target="https://www.ema.europa.eu/en/human-regulatory/research-development/prime-priority-medicine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nejm.org/doi/full/10.1056/NEJMra1510062#t=article" TargetMode="External"/><Relationship Id="rId5" Type="http://schemas.openxmlformats.org/officeDocument/2006/relationships/hyperlink" Target="http://www.nature.com/news/master-protocol-aims-to-revamp-cancer-trials-1.13176" TargetMode="External"/><Relationship Id="rId4" Type="http://schemas.openxmlformats.org/officeDocument/2006/relationships/hyperlink" Target="https://www.ema.europa.eu/en/ich-e6-r2-good-clinical-practice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ma.europa.eu/en/ich-m4-common-technical-document-ctd-registration-pharmaceuticals-human-use-organisation-ctd" TargetMode="External"/><Relationship Id="rId3" Type="http://schemas.openxmlformats.org/officeDocument/2006/relationships/hyperlink" Target="https://www.ema.europa.eu/en/human-regulatory/research-development/compliance/good-manufacturing-practice" TargetMode="External"/><Relationship Id="rId7" Type="http://schemas.openxmlformats.org/officeDocument/2006/relationships/hyperlink" Target="https://www.ema.europa.eu/en/ich-q10-pharmaceutical-quality-system" TargetMode="External"/><Relationship Id="rId2" Type="http://schemas.openxmlformats.org/officeDocument/2006/relationships/hyperlink" Target="https://ec.europa.eu/health/documents/eudralex/vol-10_e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ma.europa.eu/en/ich-q6b-specifications-test-procedures-acceptance-criteria-biotechnologicalbiological-products" TargetMode="External"/><Relationship Id="rId5" Type="http://schemas.openxmlformats.org/officeDocument/2006/relationships/hyperlink" Target="https://www.ema.europa.eu/en/ich-q9-quality-risk-management" TargetMode="External"/><Relationship Id="rId4" Type="http://schemas.openxmlformats.org/officeDocument/2006/relationships/hyperlink" Target="https://www.ema.europa.eu/en/ich-q8-r2-pharmaceutical-development" TargetMode="External"/><Relationship Id="rId9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c.europa.eu/health/documents/eudralex/vol-10_e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ma.europa.eu/en/ich-q9-quality-risk-management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a.europa.eu/en/ich-q6b-specifications-test-procedures-acceptance-criteria-biotechnologicalbiological-product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ma.europa.eu/en/ich-m4-common-technical-document-ctd-registration-pharmaceuticals-human-use-organisation-ctd" TargetMode="External"/><Relationship Id="rId5" Type="http://schemas.openxmlformats.org/officeDocument/2006/relationships/hyperlink" Target="https://www.ema.europa.eu/en/ich-q10-pharmaceutical-quality-system" TargetMode="External"/><Relationship Id="rId4" Type="http://schemas.openxmlformats.org/officeDocument/2006/relationships/image" Target="https://bioprocessintl.com/wp-content/uploads/2016/09/14-8-Cooney-Fig5.jpg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ma.europa.eu/en/ich-s9-non-clinical-evaluation-anticancer-pharmaceuticals" TargetMode="External"/><Relationship Id="rId3" Type="http://schemas.openxmlformats.org/officeDocument/2006/relationships/hyperlink" Target="https://www.ema.europa.eu/en/documents/other/dates-2022-scientific-advice-working-party-sawp-meetings-submission-deadlines-scientific-advice/eunethta-parallel-consultation-requests_en.pdf" TargetMode="External"/><Relationship Id="rId7" Type="http://schemas.openxmlformats.org/officeDocument/2006/relationships/hyperlink" Target="https://www.ema.europa.eu/en/human-regulatory/research-development/scientific-advice-protocol-assistance#how-scientific-advice-works-sect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da.gov/vaccines-blood-biologics/cellular-gene-therapy-products/otat-pre-ind-meetings" TargetMode="External"/><Relationship Id="rId5" Type="http://schemas.openxmlformats.org/officeDocument/2006/relationships/hyperlink" Target="https://www.ema.europa.eu/en/human-regulatory/research-development/scientific-advice-protocol-assistance/scientific-advice-protocol-assistance-regulatory-procedural-guidance#standard-operating-procedures-and-work-instructions-section" TargetMode="External"/><Relationship Id="rId4" Type="http://schemas.openxmlformats.org/officeDocument/2006/relationships/hyperlink" Target="https://www.ema.europa.eu/en/human-regulatory/research-development/scientific-advice-protocol-assistance/requesting-scientific-advice-protocol-assistance-ema" TargetMode="External"/><Relationship Id="rId9" Type="http://schemas.openxmlformats.org/officeDocument/2006/relationships/hyperlink" Target="https://www.ema.europa.eu/en/ich-s6-r1-preclinical-safety-evaluation-biotechnology-derived-pharmaceuticals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a.europa.eu/en/human-regulatory/research-development/scientific-advice-protocol-assistance/scientific-advice-protocol-assistance-regulatory-procedural-guidance#standard-operating-procedures-and-work-instructions-sect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ma.europa.eu/en/human-regulatory/research-development/scientific-advice-protocol-assistance/scientific-advice-protocol-assistance-regulatory-procedural-guidance#standard-operating-procedures-and-work-instructions-section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c.europa.eu/health/documents/eudralex/vol-10_e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ma.europa.eu/en/human-regulatory/research-development/compliance/good-clinical-practic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a.europa.eu/en/documents/other/dates-2022-scientific-advice-working-party-sawp-meetings-submission-deadlines-scientific-advice/eunethta-parallel-consultation-requests_en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ma.europa.eu/en/ich-m4-common-technical-document-ctd-registration-pharmaceuticals-human-use-organisation-ctd" TargetMode="External"/><Relationship Id="rId13" Type="http://schemas.openxmlformats.org/officeDocument/2006/relationships/hyperlink" Target="https://www.ema.europa.eu/en/human-regulatory/research-development/compliance/good-laboratory-practice-compliance" TargetMode="External"/><Relationship Id="rId3" Type="http://schemas.openxmlformats.org/officeDocument/2006/relationships/hyperlink" Target="https://www.ema.europa.eu/en/ich-e6-r2-good-clinical-practice" TargetMode="External"/><Relationship Id="rId7" Type="http://schemas.openxmlformats.org/officeDocument/2006/relationships/hyperlink" Target="https://www.ema.europa.eu/en/ich-q10-pharmaceutical-quality-system" TargetMode="External"/><Relationship Id="rId12" Type="http://schemas.openxmlformats.org/officeDocument/2006/relationships/hyperlink" Target="https://www.ema.europa.eu/en/human-regulatory/research-development/compliance/good-manufacturing-practice" TargetMode="External"/><Relationship Id="rId2" Type="http://schemas.openxmlformats.org/officeDocument/2006/relationships/hyperlink" Target="https://www.ema.europa.eu/en/ich-m3-r2-non-clinical-safety-studies-conduct-human-clinical-trials-pharmaceutical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ma.europa.eu/en/ich-q6b-specifications-test-procedures-acceptance-criteria-biotechnologicalbiological-products" TargetMode="External"/><Relationship Id="rId11" Type="http://schemas.openxmlformats.org/officeDocument/2006/relationships/hyperlink" Target="https://ec.europa.eu/health/documents/eudralex/vol-10_en" TargetMode="External"/><Relationship Id="rId5" Type="http://schemas.openxmlformats.org/officeDocument/2006/relationships/hyperlink" Target="https://www.ema.europa.eu/en/ich-q9-quality-risk-management" TargetMode="External"/><Relationship Id="rId15" Type="http://schemas.openxmlformats.org/officeDocument/2006/relationships/image" Target="../media/image1.png"/><Relationship Id="rId10" Type="http://schemas.openxmlformats.org/officeDocument/2006/relationships/hyperlink" Target="https://www.ema.europa.eu/en/ich-s9-non-clinical-evaluation-anticancer-pharmaceuticals" TargetMode="External"/><Relationship Id="rId4" Type="http://schemas.openxmlformats.org/officeDocument/2006/relationships/hyperlink" Target="https://www.ema.europa.eu/en/ich-q8-r2-pharmaceutical-development" TargetMode="External"/><Relationship Id="rId9" Type="http://schemas.openxmlformats.org/officeDocument/2006/relationships/hyperlink" Target="https://www.ema.europa.eu/en/ich-s6-r1-preclinical-safety-evaluation-biotechnology-derived-pharmaceuticals" TargetMode="External"/><Relationship Id="rId14" Type="http://schemas.openxmlformats.org/officeDocument/2006/relationships/hyperlink" Target="https://www.ema.europa.eu/en/human-regulatory/research-development/compliance/good-clinical-practice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4.0" TargetMode="External"/><Relationship Id="rId5" Type="http://schemas.openxmlformats.org/officeDocument/2006/relationships/hyperlink" Target="http://www.genomeme.ca/molecular-pathology/Her2-Neu.html" TargetMode="Externa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1/jnc.14538" TargetMode="External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1.png"/><Relationship Id="rId4" Type="http://schemas.openxmlformats.org/officeDocument/2006/relationships/hyperlink" Target="https://doi.org/10.3389/fphar.2015.00283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CA397-239B-634A-AB85-74A0BA6014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Hertumig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52ED4A-328D-8D46-92DD-636339FED7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Baskerville" panose="02020502070401020303" pitchFamily="18" charset="0"/>
                <a:ea typeface="Baskerville" panose="02020502070401020303" pitchFamily="18" charset="0"/>
              </a:rPr>
              <a:t>VaudBiotech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F68A027-67CD-FF44-9683-B3FCB99EF937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GB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AD0B79A-2F3C-4B42-92D1-A0758A8CF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759" y="3602038"/>
            <a:ext cx="412990" cy="41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76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10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F9AB48-929D-584F-B2C3-93B818938FCF}"/>
              </a:ext>
            </a:extLst>
          </p:cNvPr>
          <p:cNvSpPr txBox="1"/>
          <p:nvPr/>
        </p:nvSpPr>
        <p:spPr>
          <a:xfrm>
            <a:off x="1159503" y="1659285"/>
            <a:ext cx="987299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Ten targets account for 42% of approvals (</a:t>
            </a:r>
            <a:r>
              <a:rPr lang="en-US" sz="2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Mullard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2020)</a:t>
            </a:r>
          </a:p>
          <a:p>
            <a:endParaRPr lang="en-US" sz="280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PD1/PDL1			CD20</a:t>
            </a:r>
          </a:p>
          <a:p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TNF				CGRP/CGRPR 			</a:t>
            </a:r>
          </a:p>
          <a:p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HER2			VEGF/VEGFR</a:t>
            </a:r>
          </a:p>
          <a:p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IL-6/IL-6R			IL-23 p19</a:t>
            </a:r>
          </a:p>
          <a:p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EGFR 			CD19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9A4945-B3BF-E748-A7C2-4CB0D914C471}"/>
              </a:ext>
            </a:extLst>
          </p:cNvPr>
          <p:cNvSpPr txBox="1"/>
          <p:nvPr/>
        </p:nvSpPr>
        <p:spPr>
          <a:xfrm>
            <a:off x="838200" y="6136700"/>
            <a:ext cx="6241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</a:rPr>
              <a:t>A. 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</a:rPr>
              <a:t>Mullard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</a:rPr>
              <a:t>, “FDA approves 100th monoclonal antibody product.,” Nature reviews. Drug discovery, 2021.</a:t>
            </a:r>
          </a:p>
        </p:txBody>
      </p:sp>
    </p:spTree>
    <p:extLst>
      <p:ext uri="{BB962C8B-B14F-4D97-AF65-F5344CB8AC3E}">
        <p14:creationId xmlns:p14="http://schemas.microsoft.com/office/powerpoint/2010/main" val="1492594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D5DFB-188D-0E41-923A-2B662995D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100 </a:t>
            </a:r>
            <a:r>
              <a:rPr lang="en-GB" dirty="0" err="1"/>
              <a:t>mAb</a:t>
            </a:r>
            <a:r>
              <a:rPr lang="en-GB" dirty="0"/>
              <a:t> approved treatments (</a:t>
            </a:r>
            <a:r>
              <a:rPr lang="en-GB" dirty="0" err="1"/>
              <a:t>Mullard</a:t>
            </a:r>
            <a:r>
              <a:rPr lang="en-GB" dirty="0"/>
              <a:t> 2021)</a:t>
            </a:r>
          </a:p>
          <a:p>
            <a:r>
              <a:rPr lang="en-GB" dirty="0"/>
              <a:t>Anti-HER2 development.</a:t>
            </a:r>
          </a:p>
          <a:p>
            <a:r>
              <a:rPr lang="en-GB" dirty="0"/>
              <a:t>How is our </a:t>
            </a:r>
            <a:r>
              <a:rPr lang="en-GB" dirty="0" err="1"/>
              <a:t>mAb</a:t>
            </a:r>
            <a:r>
              <a:rPr lang="en-GB" dirty="0"/>
              <a:t> better?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11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E2AE38A-6530-0443-BC58-2DB034011FFD}"/>
              </a:ext>
            </a:extLst>
          </p:cNvPr>
          <p:cNvSpPr txBox="1"/>
          <p:nvPr/>
        </p:nvSpPr>
        <p:spPr>
          <a:xfrm>
            <a:off x="838200" y="6136700"/>
            <a:ext cx="6241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</a:rPr>
              <a:t>A. 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</a:rPr>
              <a:t>Mullard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</a:rPr>
              <a:t>, “FDA approves 100th monoclonal antibody product.,” Nature reviews. Drug discovery, 2021.</a:t>
            </a:r>
          </a:p>
        </p:txBody>
      </p:sp>
    </p:spTree>
    <p:extLst>
      <p:ext uri="{BB962C8B-B14F-4D97-AF65-F5344CB8AC3E}">
        <p14:creationId xmlns:p14="http://schemas.microsoft.com/office/powerpoint/2010/main" val="1141967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12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F9AB48-929D-584F-B2C3-93B818938FCF}"/>
              </a:ext>
            </a:extLst>
          </p:cNvPr>
          <p:cNvSpPr txBox="1"/>
          <p:nvPr/>
        </p:nvSpPr>
        <p:spPr>
          <a:xfrm>
            <a:off x="838200" y="1671807"/>
            <a:ext cx="598695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 (</a:t>
            </a:r>
            <a:r>
              <a:rPr lang="en-US" sz="2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Suntharalingam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2006)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hase 1 trial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nti-CD28 </a:t>
            </a:r>
            <a:r>
              <a:rPr lang="en-US" sz="2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mAb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TGN1412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ystemic inflammatory response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ll six volunteers</a:t>
            </a:r>
          </a:p>
        </p:txBody>
      </p:sp>
      <p:pic>
        <p:nvPicPr>
          <p:cNvPr id="3" name="Picture 2" descr="A group of people in a room&#10;&#10;Description automatically generated with medium confidence">
            <a:extLst>
              <a:ext uri="{FF2B5EF4-FFF2-40B4-BE49-F238E27FC236}">
                <a16:creationId xmlns:a16="http://schemas.microsoft.com/office/drawing/2014/main" id="{1794E233-E50E-AE4D-A23C-597C87855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9226" y="1667790"/>
            <a:ext cx="4363532" cy="3119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9D9D415-96F8-064B-8A2B-2EF6D9E9CE16}"/>
              </a:ext>
            </a:extLst>
          </p:cNvPr>
          <p:cNvSpPr txBox="1"/>
          <p:nvPr/>
        </p:nvSpPr>
        <p:spPr>
          <a:xfrm>
            <a:off x="838200" y="6008236"/>
            <a:ext cx="62410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G.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Suntharalingam</a:t>
            </a:r>
            <a:r>
              <a:rPr lang="en-US" sz="14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et al., “Cytokine storm in a phase 1 trial of the anti-CD28 monoclonal antibody TGN1412.,” N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Engl</a:t>
            </a:r>
            <a:r>
              <a:rPr lang="en-US" sz="14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J Med, vol. 355, no. 10, pp. 1018–1028, Sep. 2006,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</a:t>
            </a:r>
            <a:r>
              <a:rPr lang="en-US" sz="14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4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10.1056/NEJMoa063842</a:t>
            </a:r>
            <a:r>
              <a:rPr lang="en-US" sz="14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022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D5DFB-188D-0E41-923A-2B662995D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ICH</a:t>
            </a:r>
          </a:p>
          <a:p>
            <a:r>
              <a:rPr lang="en-GB" dirty="0"/>
              <a:t>EMA</a:t>
            </a:r>
          </a:p>
          <a:p>
            <a:r>
              <a:rPr lang="en-GB" dirty="0"/>
              <a:t>FDA</a:t>
            </a:r>
          </a:p>
          <a:p>
            <a:endParaRPr lang="en-GB" dirty="0"/>
          </a:p>
          <a:p>
            <a:r>
              <a:rPr lang="en-GB" dirty="0"/>
              <a:t>Quality</a:t>
            </a:r>
          </a:p>
          <a:p>
            <a:r>
              <a:rPr lang="en-GB" dirty="0"/>
              <a:t>Safety</a:t>
            </a:r>
          </a:p>
          <a:p>
            <a:r>
              <a:rPr lang="en-GB" dirty="0"/>
              <a:t>Efficacy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13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Guidelines and regulations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E619043-ADFC-D649-9C50-46BBCC7D5D89}"/>
              </a:ext>
            </a:extLst>
          </p:cNvPr>
          <p:cNvGrpSpPr/>
          <p:nvPr/>
        </p:nvGrpSpPr>
        <p:grpSpPr>
          <a:xfrm>
            <a:off x="5013026" y="1458570"/>
            <a:ext cx="5727710" cy="4718393"/>
            <a:chOff x="4854678" y="1560402"/>
            <a:chExt cx="4058434" cy="3343271"/>
          </a:xfrm>
        </p:grpSpPr>
        <p:pic>
          <p:nvPicPr>
            <p:cNvPr id="13" name="Picture 12" descr="Table&#10;&#10;Description automatically generated">
              <a:extLst>
                <a:ext uri="{FF2B5EF4-FFF2-40B4-BE49-F238E27FC236}">
                  <a16:creationId xmlns:a16="http://schemas.microsoft.com/office/drawing/2014/main" id="{B788FADE-8497-884D-9C74-B6AFA1D3D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3042"/>
            <a:stretch/>
          </p:blipFill>
          <p:spPr>
            <a:xfrm>
              <a:off x="4854678" y="1560402"/>
              <a:ext cx="3194480" cy="2103729"/>
            </a:xfrm>
            <a:prstGeom prst="rect">
              <a:avLst/>
            </a:prstGeom>
          </p:spPr>
        </p:pic>
        <p:pic>
          <p:nvPicPr>
            <p:cNvPr id="15" name="Picture 14" descr="Table&#10;&#10;Description automatically generated">
              <a:extLst>
                <a:ext uri="{FF2B5EF4-FFF2-40B4-BE49-F238E27FC236}">
                  <a16:creationId xmlns:a16="http://schemas.microsoft.com/office/drawing/2014/main" id="{F01C368D-0BA9-7D47-8AAF-77C7BBA5B6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2928"/>
            <a:stretch/>
          </p:blipFill>
          <p:spPr>
            <a:xfrm>
              <a:off x="5152617" y="1731394"/>
              <a:ext cx="3158551" cy="2301249"/>
            </a:xfrm>
            <a:prstGeom prst="rect">
              <a:avLst/>
            </a:prstGeom>
          </p:spPr>
        </p:pic>
        <p:pic>
          <p:nvPicPr>
            <p:cNvPr id="11" name="Picture 10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id="{090158A8-5310-5A4D-AC98-668DAF0CB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02880" y="1934656"/>
              <a:ext cx="3158551" cy="2418409"/>
            </a:xfrm>
            <a:prstGeom prst="rect">
              <a:avLst/>
            </a:prstGeom>
          </p:spPr>
        </p:pic>
        <p:pic>
          <p:nvPicPr>
            <p:cNvPr id="4" name="Picture 3" descr="Graphical user interface, text, application, table&#10;&#10;Description automatically generated">
              <a:extLst>
                <a:ext uri="{FF2B5EF4-FFF2-40B4-BE49-F238E27FC236}">
                  <a16:creationId xmlns:a16="http://schemas.microsoft.com/office/drawing/2014/main" id="{C361B74D-AAFB-284D-870F-3D2CF824D8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679655" y="2065451"/>
              <a:ext cx="3233457" cy="28382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1673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14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Guidelines and regulations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pic>
        <p:nvPicPr>
          <p:cNvPr id="14" name="Picture 13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6CFD82C5-88F5-1449-B5D6-8A366D2D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61" y="1127541"/>
            <a:ext cx="10812876" cy="481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976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0E438-82C6-9B49-8C57-2F8FAEF3F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15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A48798B-34CD-3E49-998C-4B026A80054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Pre-clinical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05C20EB-1EB3-B34A-97F3-473FF111FCF9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167255-923C-9849-9B63-5B2F63AB7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7CC11863-F610-1843-BB6E-F2FB2D85C74D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 err="1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  <a:endParaRPr lang="en-GB" dirty="0">
                <a:latin typeface="Baskerville" panose="02020502070401020303" pitchFamily="18" charset="0"/>
                <a:ea typeface="Baskerville" panose="02020502070401020303" pitchFamily="18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BA88AFF-1AA9-A242-A941-856AC94EBB6A}"/>
              </a:ext>
            </a:extLst>
          </p:cNvPr>
          <p:cNvSpPr txBox="1"/>
          <p:nvPr/>
        </p:nvSpPr>
        <p:spPr>
          <a:xfrm>
            <a:off x="2634343" y="53993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72F1B0-EF2A-8A4A-B8CE-A9E14AF63A5D}"/>
              </a:ext>
            </a:extLst>
          </p:cNvPr>
          <p:cNvSpPr txBox="1"/>
          <p:nvPr/>
        </p:nvSpPr>
        <p:spPr>
          <a:xfrm>
            <a:off x="1841247" y="1694456"/>
            <a:ext cx="856788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Dylan: Trial design			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ICH M3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R2,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EMA GLP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, , ,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Dylan: Acute toxicity			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ICH M3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R2,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EMA GLP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Dylan: Dosage</a:t>
            </a:r>
            <a:r>
              <a:rPr lang="en-US" dirty="0">
                <a:latin typeface="Calibri" panose="020F0502020204030204" pitchFamily="34" charset="0"/>
                <a:cs typeface="Arial" panose="020B0604020202020204" pitchFamily="34" charset="0"/>
              </a:rPr>
              <a:t>				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ICH M3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R2,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EMA GLP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/>
              </a:rPr>
              <a:t>Mouna</a:t>
            </a:r>
            <a:r>
              <a:rPr lang="en-US" dirty="0">
                <a:effectLst/>
              </a:rPr>
              <a:t>: Pharmacodynamic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/>
              </a:rPr>
              <a:t>Mouna</a:t>
            </a:r>
            <a:r>
              <a:rPr lang="en-US" dirty="0">
                <a:effectLst/>
              </a:rPr>
              <a:t>: Pharmacokinetic and toxicokinetic</a:t>
            </a:r>
            <a:r>
              <a:rPr lang="en-US" dirty="0">
                <a:latin typeface="Calibri" panose="020F0502020204030204" pitchFamily="34" charset="0"/>
                <a:cs typeface="Arial" panose="020B0604020202020204" pitchFamily="34" charset="0"/>
              </a:rPr>
              <a:t>	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ICH M3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R2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Raluca: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Toxico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-pharmacological aspects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Raluca: Pharmacodynamics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Raluca: Toxicology Single Dose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Raluca: Exploratory Clinical Trials	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ICH M3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R2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Raluca: Local Tolerance Clinical Trials	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ICH M3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R2</a:t>
            </a:r>
            <a:endParaRPr lang="en-GB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Priya: Combinational Study		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ICH M3 R2, ICH S9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Priya: Genotoxicity			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ICH M3 R2, ICH S9, </a:t>
            </a:r>
            <a:r>
              <a:rPr lang="en-CH" sz="180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ICH S6 R1</a:t>
            </a:r>
            <a:r>
              <a:rPr lang="en-CH" dirty="0">
                <a:effectLst/>
              </a:rPr>
              <a:t> 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39F73D-1366-184B-8015-EEA68176576D}"/>
              </a:ext>
            </a:extLst>
          </p:cNvPr>
          <p:cNvSpPr txBox="1"/>
          <p:nvPr/>
        </p:nvSpPr>
        <p:spPr>
          <a:xfrm rot="636269">
            <a:off x="245994" y="291178"/>
            <a:ext cx="2854751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6"/>
                </a:solidFill>
              </a:rPr>
              <a:t>Internal only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Contribution and 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documents cited.</a:t>
            </a:r>
          </a:p>
        </p:txBody>
      </p:sp>
    </p:spTree>
    <p:extLst>
      <p:ext uri="{BB962C8B-B14F-4D97-AF65-F5344CB8AC3E}">
        <p14:creationId xmlns:p14="http://schemas.microsoft.com/office/powerpoint/2010/main" val="3086285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81E78424-981C-AE4C-B8F0-8F8209A05A3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774072"/>
          <a:ext cx="10515601" cy="2454444"/>
        </p:xfrm>
        <a:graphic>
          <a:graphicData uri="http://schemas.openxmlformats.org/drawingml/2006/table">
            <a:tbl>
              <a:tblPr/>
              <a:tblGrid>
                <a:gridCol w="1635359">
                  <a:extLst>
                    <a:ext uri="{9D8B030D-6E8A-4147-A177-3AD203B41FA5}">
                      <a16:colId xmlns:a16="http://schemas.microsoft.com/office/drawing/2014/main" val="2162096997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381472981"/>
                    </a:ext>
                  </a:extLst>
                </a:gridCol>
                <a:gridCol w="1397872">
                  <a:extLst>
                    <a:ext uri="{9D8B030D-6E8A-4147-A177-3AD203B41FA5}">
                      <a16:colId xmlns:a16="http://schemas.microsoft.com/office/drawing/2014/main" val="551969480"/>
                    </a:ext>
                  </a:extLst>
                </a:gridCol>
                <a:gridCol w="1118297">
                  <a:extLst>
                    <a:ext uri="{9D8B030D-6E8A-4147-A177-3AD203B41FA5}">
                      <a16:colId xmlns:a16="http://schemas.microsoft.com/office/drawing/2014/main" val="2989995716"/>
                    </a:ext>
                  </a:extLst>
                </a:gridCol>
                <a:gridCol w="1542168">
                  <a:extLst>
                    <a:ext uri="{9D8B030D-6E8A-4147-A177-3AD203B41FA5}">
                      <a16:colId xmlns:a16="http://schemas.microsoft.com/office/drawing/2014/main" val="1017470368"/>
                    </a:ext>
                  </a:extLst>
                </a:gridCol>
                <a:gridCol w="721482">
                  <a:extLst>
                    <a:ext uri="{9D8B030D-6E8A-4147-A177-3AD203B41FA5}">
                      <a16:colId xmlns:a16="http://schemas.microsoft.com/office/drawing/2014/main" val="827018775"/>
                    </a:ext>
                  </a:extLst>
                </a:gridCol>
                <a:gridCol w="769581">
                  <a:extLst>
                    <a:ext uri="{9D8B030D-6E8A-4147-A177-3AD203B41FA5}">
                      <a16:colId xmlns:a16="http://schemas.microsoft.com/office/drawing/2014/main" val="4278643774"/>
                    </a:ext>
                  </a:extLst>
                </a:gridCol>
                <a:gridCol w="589210">
                  <a:extLst>
                    <a:ext uri="{9D8B030D-6E8A-4147-A177-3AD203B41FA5}">
                      <a16:colId xmlns:a16="http://schemas.microsoft.com/office/drawing/2014/main" val="2917652875"/>
                    </a:ext>
                  </a:extLst>
                </a:gridCol>
                <a:gridCol w="2056224">
                  <a:extLst>
                    <a:ext uri="{9D8B030D-6E8A-4147-A177-3AD203B41FA5}">
                      <a16:colId xmlns:a16="http://schemas.microsoft.com/office/drawing/2014/main" val="897314129"/>
                    </a:ext>
                  </a:extLst>
                </a:gridCol>
              </a:tblGrid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Aim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Phase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Type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Dosage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subjects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Duration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Study ID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Study guide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167301"/>
                  </a:ext>
                </a:extLst>
              </a:tr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Tolerance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Preclinical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Acute single dose GLP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 10, 50 and 100 mg/kg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Mice (M+F)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5M, 5F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weeks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HP0030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H0030_preclinical_acute_toxicity_study_handbook.pdf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961998"/>
                  </a:ext>
                </a:extLst>
              </a:tr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Tolerance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Preclinical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Acute single dose GLP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 5, 25 and 50 mg/kg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Rhesus monkey (M+F)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2M, 2F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weeks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HP0031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H0031_preclinical_acute_toxicity_study_handbook.pdf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731852"/>
                  </a:ext>
                </a:extLst>
              </a:tr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Tolerance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Preclinical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Acute single dose GLP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 5, 25 and 50 mg/kg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Rhesus monkey (M+F)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2M, 2F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weeks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HP0031a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H0031a_preclinical_acute_toxicity_liquidv2_study_handbook.pdf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448081"/>
                  </a:ext>
                </a:extLst>
              </a:tr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Tolerance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Preclinical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Acute single dose GLP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 mg/kg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Rhesus monkey (M+F)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2M, 2F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weeks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HP0031b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H0031b_preclinical_acute_toxicity_manufac_study_handbook.pdf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987822"/>
                  </a:ext>
                </a:extLst>
              </a:tr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Tolerance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Preclinical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Acute single dose GLP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 mg/kg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Rhesus monkey (M+F)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2M, 2F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weeks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HP0031c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H0031c_preclinical_acute_toxicity_lyoph_study_handbook.pdf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817341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0E438-82C6-9B49-8C57-2F8FAEF3F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16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A48798B-34CD-3E49-998C-4B026A80054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Pre-clinical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05C20EB-1EB3-B34A-97F3-473FF111FCF9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167255-923C-9849-9B63-5B2F63AB7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7CC11863-F610-1843-BB6E-F2FB2D85C74D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56975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0E438-82C6-9B49-8C57-2F8FAEF3F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17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A48798B-34CD-3E49-998C-4B026A80054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Pre-clinical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05C20EB-1EB3-B34A-97F3-473FF111FCF9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167255-923C-9849-9B63-5B2F63AB7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7CC11863-F610-1843-BB6E-F2FB2D85C74D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 err="1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  <a:endParaRPr lang="en-GB" dirty="0">
                <a:latin typeface="Baskerville" panose="02020502070401020303" pitchFamily="18" charset="0"/>
                <a:ea typeface="Baskerville" panose="02020502070401020303" pitchFamily="18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BA88AFF-1AA9-A242-A941-856AC94EBB6A}"/>
              </a:ext>
            </a:extLst>
          </p:cNvPr>
          <p:cNvSpPr txBox="1"/>
          <p:nvPr/>
        </p:nvSpPr>
        <p:spPr>
          <a:xfrm>
            <a:off x="2634343" y="53993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72F1B0-EF2A-8A4A-B8CE-A9E14AF63A5D}"/>
              </a:ext>
            </a:extLst>
          </p:cNvPr>
          <p:cNvSpPr txBox="1"/>
          <p:nvPr/>
        </p:nvSpPr>
        <p:spPr>
          <a:xfrm>
            <a:off x="2592811" y="6416768"/>
            <a:ext cx="3499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Nürnberg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and Pierre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2017. </a:t>
            </a:r>
          </a:p>
        </p:txBody>
      </p:sp>
      <p:pic>
        <p:nvPicPr>
          <p:cNvPr id="13" name="Picture 12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DF94CCFF-837B-0D45-B043-210AF21B4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811" y="872697"/>
            <a:ext cx="7006375" cy="549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40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5AECA-7D02-A34B-B560-0FBB316E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18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3E4FDAD-EF0D-8A4F-9990-4B995C72932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Clinical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788448F-232D-3540-ABA8-3334F2F7C564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D77EBFC-BA28-6E43-987A-DD443AFD3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66D5646F-66FF-BD41-986A-1FBBBD0ADA39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6C8C3A7-7DEE-BB45-A9EB-27004D10CAB6}"/>
              </a:ext>
            </a:extLst>
          </p:cNvPr>
          <p:cNvSpPr txBox="1"/>
          <p:nvPr/>
        </p:nvSpPr>
        <p:spPr>
          <a:xfrm>
            <a:off x="1377863" y="1728592"/>
            <a:ext cx="939443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Dylan: Trial design			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ICH M3</a:t>
            </a:r>
            <a:r>
              <a:rPr lang="en-CH" dirty="0">
                <a:effectLst/>
              </a:rPr>
              <a:t> ,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ICH E6</a:t>
            </a:r>
            <a:r>
              <a:rPr lang="en-CH" dirty="0"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5"/>
              </a:rPr>
              <a:t>Ledford 2013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,</a:t>
            </a:r>
          </a:p>
          <a:p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				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6"/>
              </a:rPr>
              <a:t>Woodcock and LaVange 2017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, 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7"/>
              </a:rPr>
              <a:t>PRIME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(EU)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Dylan: Clinical trial dosage 		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ICH E6</a:t>
            </a:r>
            <a:r>
              <a:rPr lang="en-CH" dirty="0">
                <a:effectLst/>
              </a:rPr>
              <a:t> </a:t>
            </a:r>
            <a:r>
              <a:rPr lang="en-CH" dirty="0"/>
              <a:t>, </a:t>
            </a:r>
            <a:r>
              <a:rPr lang="en-CH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dosage [26]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, </a:t>
            </a:r>
            <a:r>
              <a:rPr lang="en-CH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safety and side effects [33]</a:t>
            </a:r>
            <a:r>
              <a:rPr lang="en-US" sz="1800" dirty="0">
                <a:solidFill>
                  <a:srgbClr val="14141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</a:p>
          <a:p>
            <a:r>
              <a:rPr lang="en-US" dirty="0">
                <a:solidFill>
                  <a:srgbClr val="141413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					</a:t>
            </a:r>
            <a:r>
              <a:rPr lang="en-US" sz="1800" dirty="0">
                <a:solidFill>
                  <a:srgbClr val="14141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</a:t>
            </a:r>
            <a:r>
              <a:rPr lang="en-CH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isk FIH mAb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[31], </a:t>
            </a:r>
            <a:r>
              <a:rPr lang="en-CH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therapeutic mAb [26]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Mouna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: PK/PD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Raluca: Clinical plan			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ICH E6</a:t>
            </a:r>
            <a:r>
              <a:rPr lang="en-CH" dirty="0"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Priya: Clinical plan			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ICH E6</a:t>
            </a:r>
            <a:r>
              <a:rPr lang="en-CH" dirty="0">
                <a:latin typeface="Calibri" panose="020F0502020204030204" pitchFamily="34" charset="0"/>
                <a:ea typeface="Times New Roman" panose="02020603050405020304" pitchFamily="18" charset="0"/>
              </a:rPr>
              <a:t> , </a:t>
            </a:r>
            <a:r>
              <a:rPr lang="en-CH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ICH M3</a:t>
            </a:r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en-GB" dirty="0"/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B96B28-9C1C-5441-895C-FD725D7B66DD}"/>
              </a:ext>
            </a:extLst>
          </p:cNvPr>
          <p:cNvSpPr txBox="1"/>
          <p:nvPr/>
        </p:nvSpPr>
        <p:spPr>
          <a:xfrm rot="636269">
            <a:off x="245994" y="291178"/>
            <a:ext cx="2854751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6"/>
                </a:solidFill>
              </a:rPr>
              <a:t>Internal only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Contribution and 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documents cited.</a:t>
            </a:r>
          </a:p>
        </p:txBody>
      </p:sp>
    </p:spTree>
    <p:extLst>
      <p:ext uri="{BB962C8B-B14F-4D97-AF65-F5344CB8AC3E}">
        <p14:creationId xmlns:p14="http://schemas.microsoft.com/office/powerpoint/2010/main" val="1375423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5AECA-7D02-A34B-B560-0FBB316E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19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3E4FDAD-EF0D-8A4F-9990-4B995C72932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Clinical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788448F-232D-3540-ABA8-3334F2F7C564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D77EBFC-BA28-6E43-987A-DD443AFD3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66D5646F-66FF-BD41-986A-1FBBBD0ADA39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6015AEE3-EAC2-4742-A0C7-7C43CA04B68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461251"/>
          <a:ext cx="10515601" cy="3080086"/>
        </p:xfrm>
        <a:graphic>
          <a:graphicData uri="http://schemas.openxmlformats.org/drawingml/2006/table">
            <a:tbl>
              <a:tblPr/>
              <a:tblGrid>
                <a:gridCol w="1635359">
                  <a:extLst>
                    <a:ext uri="{9D8B030D-6E8A-4147-A177-3AD203B41FA5}">
                      <a16:colId xmlns:a16="http://schemas.microsoft.com/office/drawing/2014/main" val="604856885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677787339"/>
                    </a:ext>
                  </a:extLst>
                </a:gridCol>
                <a:gridCol w="1397872">
                  <a:extLst>
                    <a:ext uri="{9D8B030D-6E8A-4147-A177-3AD203B41FA5}">
                      <a16:colId xmlns:a16="http://schemas.microsoft.com/office/drawing/2014/main" val="2665930788"/>
                    </a:ext>
                  </a:extLst>
                </a:gridCol>
                <a:gridCol w="1118297">
                  <a:extLst>
                    <a:ext uri="{9D8B030D-6E8A-4147-A177-3AD203B41FA5}">
                      <a16:colId xmlns:a16="http://schemas.microsoft.com/office/drawing/2014/main" val="1378134191"/>
                    </a:ext>
                  </a:extLst>
                </a:gridCol>
                <a:gridCol w="1542168">
                  <a:extLst>
                    <a:ext uri="{9D8B030D-6E8A-4147-A177-3AD203B41FA5}">
                      <a16:colId xmlns:a16="http://schemas.microsoft.com/office/drawing/2014/main" val="4059971616"/>
                    </a:ext>
                  </a:extLst>
                </a:gridCol>
                <a:gridCol w="721482">
                  <a:extLst>
                    <a:ext uri="{9D8B030D-6E8A-4147-A177-3AD203B41FA5}">
                      <a16:colId xmlns:a16="http://schemas.microsoft.com/office/drawing/2014/main" val="3997921237"/>
                    </a:ext>
                  </a:extLst>
                </a:gridCol>
                <a:gridCol w="769581">
                  <a:extLst>
                    <a:ext uri="{9D8B030D-6E8A-4147-A177-3AD203B41FA5}">
                      <a16:colId xmlns:a16="http://schemas.microsoft.com/office/drawing/2014/main" val="1223726027"/>
                    </a:ext>
                  </a:extLst>
                </a:gridCol>
                <a:gridCol w="589210">
                  <a:extLst>
                    <a:ext uri="{9D8B030D-6E8A-4147-A177-3AD203B41FA5}">
                      <a16:colId xmlns:a16="http://schemas.microsoft.com/office/drawing/2014/main" val="231013257"/>
                    </a:ext>
                  </a:extLst>
                </a:gridCol>
                <a:gridCol w="2056224">
                  <a:extLst>
                    <a:ext uri="{9D8B030D-6E8A-4147-A177-3AD203B41FA5}">
                      <a16:colId xmlns:a16="http://schemas.microsoft.com/office/drawing/2014/main" val="3829655357"/>
                    </a:ext>
                  </a:extLst>
                </a:gridCol>
              </a:tblGrid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Aim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Phase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Type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Dosage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subjects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Duration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Study ID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Study guide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72972"/>
                  </a:ext>
                </a:extLst>
              </a:tr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Tolerance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Acute single dose GLP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 50, 100, 250 mg single dose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Women without chemotherapy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 days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HC1030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HC1030_clinical_acute_tox_study_handbook.pdf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002816"/>
                  </a:ext>
                </a:extLst>
              </a:tr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Tolerance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Acute single dose GLP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 50, 100, 250 mg single dose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Women with chemotherapy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 days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HC1031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HC1031_clinical_acute_tox_with_chemo_study_handbook.pdf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86472"/>
                  </a:ext>
                </a:extLst>
              </a:tr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Efficacy and toxicity of mAb alone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Multiple dose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 mg initial, 100 mg weekly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Women without chemotherapy &gt;3 weeks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 weeks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HC2030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HC2030_clinical_multi_study_handbook.pdf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220521"/>
                  </a:ext>
                </a:extLst>
              </a:tr>
              <a:tr h="409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Chometherapy + mAb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Multiple dose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 mg initial, 100 mg weekly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Women who have received chemotherapy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 weeks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HC2031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HC2031_clinical_multi_with_chemo_study_handbook.pdf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2840967"/>
                  </a:ext>
                </a:extLst>
              </a:tr>
              <a:tr h="48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Response after chemotherapy and relapse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Multiple dose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mg/kg initial, 2 mg/kg weekly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Women with relapsed after chemotherapy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 weeks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HC2032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HC2032_clinical_multi_with_chemo_study_handbook.pdf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4393996"/>
                  </a:ext>
                </a:extLst>
              </a:tr>
              <a:tr h="5534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Chemotherapy alone versus chemotherapy + mAb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Multiple dose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mg/kg initial, 2 mg/kg weekly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Women without previous treatment 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Until progression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HC3030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HC3030_clinical_multi_versus_chemo_study_handbook.pdf</a:t>
                      </a:r>
                    </a:p>
                  </a:txBody>
                  <a:tcPr marL="9024" marR="9024" marT="90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272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6532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4EB99-3DEB-354E-8794-CE68BAC59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common web font: Arial</a:t>
            </a:r>
          </a:p>
          <a:p>
            <a:r>
              <a:rPr lang="en-GB" dirty="0"/>
              <a:t>Work in ppt – finished backup on </a:t>
            </a:r>
            <a:r>
              <a:rPr lang="en-GB" dirty="0" err="1"/>
              <a:t>googleslides</a:t>
            </a:r>
            <a:r>
              <a:rPr lang="en-GB" dirty="0"/>
              <a:t> accessible by URL</a:t>
            </a:r>
          </a:p>
          <a:p>
            <a:r>
              <a:rPr lang="en-GB" dirty="0"/>
              <a:t>Max 20 main slides</a:t>
            </a:r>
          </a:p>
          <a:p>
            <a:r>
              <a:rPr lang="en-GB" dirty="0"/>
              <a:t>Minimise word count</a:t>
            </a:r>
          </a:p>
          <a:p>
            <a:r>
              <a:rPr lang="en-GB" dirty="0"/>
              <a:t>Include citation in consistent format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FF816-ABC6-5D49-A624-84C0C7E6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049C23D-F2A8-8743-8FA9-021AA7ED7889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Design notes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97B4EE6-89A1-EE45-A2D7-47210EE0DA1F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992EED4-9167-DE44-98A7-2BB008263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43D495CB-8781-1147-A03F-5BDE002B7D56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114297A-5FF6-BC42-979F-E06C0762D05D}"/>
              </a:ext>
            </a:extLst>
          </p:cNvPr>
          <p:cNvSpPr txBox="1"/>
          <p:nvPr/>
        </p:nvSpPr>
        <p:spPr>
          <a:xfrm rot="636269">
            <a:off x="8106884" y="395260"/>
            <a:ext cx="285475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6"/>
                </a:solidFill>
              </a:rPr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29921002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A21AE-3678-274B-A573-724774D1B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230" y="1101897"/>
            <a:ext cx="11553770" cy="5383393"/>
          </a:xfrm>
        </p:spPr>
        <p:txBody>
          <a:bodyPr>
            <a:noAutofit/>
          </a:bodyPr>
          <a:lstStyle/>
          <a:p>
            <a:r>
              <a:rPr lang="en-GB" sz="1800" dirty="0"/>
              <a:t>Dylan: Manufacturing Process and Process Controls	</a:t>
            </a:r>
            <a:r>
              <a:rPr lang="en-CH" sz="18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2"/>
              </a:rPr>
              <a:t>EudraLex Vol 10 clinical trials guidelines</a:t>
            </a:r>
            <a:r>
              <a:rPr lang="en-CH" sz="1800" dirty="0">
                <a:effectLst/>
              </a:rPr>
              <a:t>,</a:t>
            </a:r>
          </a:p>
          <a:p>
            <a:pPr marL="0" indent="0">
              <a:buNone/>
            </a:pPr>
            <a:r>
              <a:rPr lang="en-CH" sz="1800" dirty="0">
                <a:effectLst/>
              </a:rPr>
              <a:t>							</a:t>
            </a:r>
            <a:r>
              <a:rPr lang="en-US" sz="1800" dirty="0">
                <a:solidFill>
                  <a:srgbClr val="75197C"/>
                </a:solidFill>
                <a:effectLst/>
                <a:ea typeface="Times New Roman" panose="02020603050405020304" pitchFamily="18" charset="0"/>
                <a:hlinkClick r:id="rId3"/>
              </a:rPr>
              <a:t>EMA</a:t>
            </a:r>
            <a:r>
              <a:rPr lang="en-CH" sz="1800" dirty="0">
                <a:solidFill>
                  <a:srgbClr val="75197C"/>
                </a:solidFill>
                <a:effectLst/>
                <a:ea typeface="Times New Roman" panose="02020603050405020304" pitchFamily="18" charset="0"/>
                <a:hlinkClick r:id="rId3"/>
              </a:rPr>
              <a:t> GMP</a:t>
            </a:r>
            <a:r>
              <a:rPr lang="en-CH" sz="1800" dirty="0">
                <a:solidFill>
                  <a:srgbClr val="75197C"/>
                </a:solidFill>
                <a:effectLst/>
                <a:ea typeface="Times New Roman" panose="02020603050405020304" pitchFamily="18" charset="0"/>
              </a:rPr>
              <a:t> </a:t>
            </a:r>
            <a:endParaRPr lang="en-GB" sz="1800" dirty="0"/>
          </a:p>
          <a:p>
            <a:r>
              <a:rPr lang="en-GB" sz="1800" dirty="0"/>
              <a:t>Dylan: Design spaces</a:t>
            </a:r>
            <a:r>
              <a:rPr lang="en-US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					</a:t>
            </a:r>
            <a:r>
              <a:rPr lang="en-US" sz="18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4"/>
              </a:rPr>
              <a:t>ICH Q8</a:t>
            </a:r>
            <a:r>
              <a:rPr lang="en-CH" sz="1800" dirty="0">
                <a:effectLst/>
              </a:rPr>
              <a:t> , </a:t>
            </a:r>
            <a:r>
              <a:rPr lang="en-US" sz="1800" i="1" dirty="0">
                <a:effectLst/>
              </a:rPr>
              <a:t>Jiang et al. Biotech and </a:t>
            </a:r>
            <a:r>
              <a:rPr lang="en-US" sz="1800" i="1" dirty="0" err="1">
                <a:effectLst/>
              </a:rPr>
              <a:t>bioeng</a:t>
            </a:r>
            <a:r>
              <a:rPr lang="en-US" sz="1800" i="1" dirty="0">
                <a:effectLst/>
              </a:rPr>
              <a:t>, 2010</a:t>
            </a:r>
            <a:r>
              <a:rPr lang="en-US" sz="1800" dirty="0">
                <a:effectLst/>
              </a:rPr>
              <a:t>.</a:t>
            </a:r>
            <a:endParaRPr lang="en-GB" sz="1800" dirty="0"/>
          </a:p>
          <a:p>
            <a:r>
              <a:rPr lang="en-GB" sz="1800" dirty="0"/>
              <a:t>Dylan: Process Risk Assessment				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ICH Q9</a:t>
            </a:r>
            <a:r>
              <a:rPr lang="en-CH" sz="1800" dirty="0">
                <a:effectLst/>
              </a:rPr>
              <a:t> </a:t>
            </a:r>
          </a:p>
          <a:p>
            <a:r>
              <a:rPr lang="en-GB" sz="1800" dirty="0"/>
              <a:t>Dylan: Specifications	</a:t>
            </a:r>
            <a:r>
              <a:rPr lang="en-CH" sz="1800" dirty="0">
                <a:effectLst/>
              </a:rPr>
              <a:t> 				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ICH Q6B</a:t>
            </a:r>
            <a:r>
              <a:rPr lang="en-CH" sz="1800" dirty="0">
                <a:effectLst/>
              </a:rPr>
              <a:t> </a:t>
            </a:r>
            <a:endParaRPr lang="en-GB" sz="1800" dirty="0"/>
          </a:p>
          <a:p>
            <a:r>
              <a:rPr lang="en-GB" sz="1800" dirty="0"/>
              <a:t>Dylan: Control strategy					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ICH Q10</a:t>
            </a:r>
            <a:r>
              <a:rPr lang="en-CH" sz="1800" dirty="0">
                <a:effectLst/>
              </a:rPr>
              <a:t> , </a:t>
            </a:r>
            <a:r>
              <a:rPr lang="en-US" sz="1800" i="1" dirty="0">
                <a:effectLst/>
              </a:rPr>
              <a:t>CMC BWG CASSS and ISPE, 2009</a:t>
            </a:r>
            <a:r>
              <a:rPr lang="en-US" sz="1800" dirty="0">
                <a:effectLst/>
              </a:rPr>
              <a:t>.</a:t>
            </a:r>
            <a:endParaRPr lang="en-GB" sz="1800" dirty="0"/>
          </a:p>
          <a:p>
            <a:r>
              <a:rPr lang="en-GB" sz="1800" dirty="0"/>
              <a:t>Dylan: Regulatory Filing and Process Monitoring		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ICH M4</a:t>
            </a:r>
            <a:r>
              <a:rPr lang="en-CH" sz="1800" dirty="0">
                <a:effectLst/>
              </a:rPr>
              <a:t> , </a:t>
            </a:r>
            <a:endParaRPr lang="en-GB" sz="1800" dirty="0"/>
          </a:p>
          <a:p>
            <a:r>
              <a:rPr lang="en-GB" sz="1800" dirty="0"/>
              <a:t>Raluca: Chemistry, Manufacturing and Controls</a:t>
            </a:r>
          </a:p>
          <a:p>
            <a:r>
              <a:rPr lang="en-GB" sz="1800" dirty="0"/>
              <a:t>Priya: Chemistry, Manufacturing, and Controls</a:t>
            </a:r>
          </a:p>
          <a:p>
            <a:r>
              <a:rPr lang="en-GB" sz="1800" dirty="0"/>
              <a:t>Priya: Control of Drug substances and Drug products – Characterization</a:t>
            </a:r>
          </a:p>
          <a:p>
            <a:r>
              <a:rPr lang="en-GB" sz="1800" dirty="0"/>
              <a:t>Priya: Purification				</a:t>
            </a:r>
            <a:r>
              <a:rPr lang="en-CH" sz="18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2"/>
              </a:rPr>
              <a:t>EudraLex Vol 10 clinical trials guidelines</a:t>
            </a:r>
            <a:r>
              <a:rPr lang="en-GB" sz="1800" dirty="0"/>
              <a:t> , 								</a:t>
            </a:r>
            <a:r>
              <a:rPr lang="en-CH" sz="18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2"/>
              </a:rPr>
              <a:t>EudraLex Vol 3 </a:t>
            </a:r>
            <a:r>
              <a:rPr lang="en-US" sz="1800" u="sng" dirty="0">
                <a:solidFill>
                  <a:srgbClr val="0563C1"/>
                </a:solidFill>
                <a:ea typeface="Times New Roman" panose="02020603050405020304" pitchFamily="18" charset="0"/>
              </a:rPr>
              <a:t>p</a:t>
            </a:r>
            <a:r>
              <a:rPr lang="en-US" sz="18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</a:rPr>
              <a:t>roduction and quality control..</a:t>
            </a:r>
            <a:r>
              <a:rPr lang="en-GB" sz="1800" dirty="0"/>
              <a:t> , </a:t>
            </a:r>
          </a:p>
          <a:p>
            <a:pPr marL="0" indent="0">
              <a:buNone/>
            </a:pPr>
            <a:r>
              <a:rPr lang="en-GB" sz="1800" dirty="0"/>
              <a:t>						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ICH Q6B</a:t>
            </a:r>
            <a:r>
              <a:rPr lang="en-GB" sz="1800" dirty="0"/>
              <a:t> , 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EMA/CHMP/BWP/532517/2008.</a:t>
            </a:r>
            <a:endParaRPr lang="en-GB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FC27D-CF36-8A4C-934C-47231D45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20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95953DA-80CB-B142-A02A-A6935964767A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Manufacturing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CE26D51-BB36-7541-9A63-E3B45659E88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8537BC1-8F7C-5544-ABB9-1DF195626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8DAF9A3D-B495-9A49-A884-D5EEB3B24060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7006D1B-6157-FB4B-B5EA-0A60F51DB68C}"/>
              </a:ext>
            </a:extLst>
          </p:cNvPr>
          <p:cNvSpPr txBox="1"/>
          <p:nvPr/>
        </p:nvSpPr>
        <p:spPr>
          <a:xfrm rot="636269">
            <a:off x="245994" y="69954"/>
            <a:ext cx="2854751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6"/>
                </a:solidFill>
              </a:rPr>
              <a:t>Internal only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Contribution and 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documents cited.</a:t>
            </a:r>
          </a:p>
        </p:txBody>
      </p:sp>
    </p:spTree>
    <p:extLst>
      <p:ext uri="{BB962C8B-B14F-4D97-AF65-F5344CB8AC3E}">
        <p14:creationId xmlns:p14="http://schemas.microsoft.com/office/powerpoint/2010/main" val="2950064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FC27D-CF36-8A4C-934C-47231D45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21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95953DA-80CB-B142-A02A-A6935964767A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Manufacturing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CE26D51-BB36-7541-9A63-E3B45659E88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8537BC1-8F7C-5544-ABB9-1DF195626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8DAF9A3D-B495-9A49-A884-D5EEB3B24060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1A9E296-8EB7-C14F-AF2E-4255E3432415}"/>
              </a:ext>
            </a:extLst>
          </p:cNvPr>
          <p:cNvSpPr txBox="1"/>
          <p:nvPr/>
        </p:nvSpPr>
        <p:spPr>
          <a:xfrm>
            <a:off x="1053885" y="1565329"/>
            <a:ext cx="8152108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Chemistry, Manufacturing and Controls: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3"/>
              </a:rPr>
              <a:t>EudraLex Vol 10 clinical trials guidelines</a:t>
            </a:r>
            <a:endParaRPr lang="en-US" sz="2800" u="sng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Multiple ICH guidelines.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Good manufacturing practice (</a:t>
            </a:r>
            <a:r>
              <a:rPr lang="en-US" sz="2800" dirty="0">
                <a:solidFill>
                  <a:srgbClr val="60006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EMA GMP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Process Risk Assessment:	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FMECA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based on </a:t>
            </a:r>
            <a:r>
              <a:rPr lang="en-US" sz="28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4"/>
              </a:rPr>
              <a:t>ICH Q9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RPN, severity score.</a:t>
            </a:r>
          </a:p>
          <a:p>
            <a:pPr lvl="1"/>
            <a:endParaRPr lang="en-US" sz="28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Continuous production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6364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FC27D-CF36-8A4C-934C-47231D45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22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95953DA-80CB-B142-A02A-A6935964767A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Manufacturing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CE26D51-BB36-7541-9A63-E3B45659E88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8537BC1-8F7C-5544-ABB9-1DF195626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8DAF9A3D-B495-9A49-A884-D5EEB3B24060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2" name="Rectangle 2">
            <a:extLst>
              <a:ext uri="{FF2B5EF4-FFF2-40B4-BE49-F238E27FC236}">
                <a16:creationId xmlns:a16="http://schemas.microsoft.com/office/drawing/2014/main" id="{AFAA66A0-79BB-7E45-BF3D-C4B18B82C6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F55A9-884F-AF41-97BA-ED106B12F035}"/>
              </a:ext>
            </a:extLst>
          </p:cNvPr>
          <p:cNvSpPr txBox="1"/>
          <p:nvPr/>
        </p:nvSpPr>
        <p:spPr>
          <a:xfrm>
            <a:off x="1081794" y="4578289"/>
            <a:ext cx="553813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Figure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: Example of our design space for a hydrophobic-interaction chromatography (HIC) step used to purify an Fc fusion protein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Jiang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et al. Biotech and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bioeng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2010.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9A7B0D6-C7B8-3147-B5AB-B988AF8F2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538132" cy="227284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Specifications of design spaces</a:t>
            </a:r>
          </a:p>
          <a:p>
            <a:r>
              <a:rPr lang="en-CH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3"/>
              </a:rPr>
              <a:t>ICH Q6B</a:t>
            </a:r>
            <a:r>
              <a:rPr lang="en-US" u="sng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effectLst/>
              </a:rPr>
              <a:t>, tests, analytical references, and acceptance criteria.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7D1873-4794-F343-B63C-58B67EFA8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9927" y="1189501"/>
            <a:ext cx="4733873" cy="492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835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FC27D-CF36-8A4C-934C-47231D45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23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95953DA-80CB-B142-A02A-A6935964767A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Manufacturing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CE26D51-BB36-7541-9A63-E3B45659E88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8537BC1-8F7C-5544-ABB9-1DF195626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8DAF9A3D-B495-9A49-A884-D5EEB3B24060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2" name="Rectangle 2">
            <a:extLst>
              <a:ext uri="{FF2B5EF4-FFF2-40B4-BE49-F238E27FC236}">
                <a16:creationId xmlns:a16="http://schemas.microsoft.com/office/drawing/2014/main" id="{AFAA66A0-79BB-7E45-BF3D-C4B18B82C6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F55A9-884F-AF41-97BA-ED106B12F035}"/>
              </a:ext>
            </a:extLst>
          </p:cNvPr>
          <p:cNvSpPr txBox="1"/>
          <p:nvPr/>
        </p:nvSpPr>
        <p:spPr>
          <a:xfrm>
            <a:off x="6160874" y="4602024"/>
            <a:ext cx="553813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Figure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: Control strategy risk assessment combines criticality assessment of quality attributes with process capability and testing strategy to determine the risk priority number (RPN) for a control strategy.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CMC BWG CASSS and ISPE,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2009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265" name="Picture 3" descr="Diagram&#10;&#10;Description automatically generated">
            <a:extLst>
              <a:ext uri="{FF2B5EF4-FFF2-40B4-BE49-F238E27FC236}">
                <a16:creationId xmlns:a16="http://schemas.microsoft.com/office/drawing/2014/main" id="{58FC1B85-657A-F74A-A4EB-073DA6E7B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035" y="1545336"/>
            <a:ext cx="7058972" cy="287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40266A-ABE4-BE4B-86FD-27F2CF8EA6F3}"/>
              </a:ext>
            </a:extLst>
          </p:cNvPr>
          <p:cNvSpPr txBox="1"/>
          <p:nvPr/>
        </p:nvSpPr>
        <p:spPr>
          <a:xfrm>
            <a:off x="816864" y="1754480"/>
            <a:ext cx="43342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Control strategy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5"/>
              </a:rPr>
              <a:t>ICH Q10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>
                <a:latin typeface="Arial" panose="020B0604020202020204" pitchFamily="34" charset="0"/>
                <a:cs typeface="Arial" panose="020B0604020202020204" pitchFamily="34" charset="0"/>
              </a:rPr>
              <a:t>QbD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 and traditional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Regulatory Filing and Process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6"/>
              </a:rPr>
              <a:t>ICH M4</a:t>
            </a:r>
            <a:r>
              <a:rPr lang="en-CH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CTD</a:t>
            </a:r>
            <a:r>
              <a:rPr lang="en-CH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H" sz="28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CH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NDA</a:t>
            </a:r>
            <a:r>
              <a:rPr lang="en-CH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18236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FC27D-CF36-8A4C-934C-47231D45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24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95953DA-80CB-B142-A02A-A6935964767A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Manufacturing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CE26D51-BB36-7541-9A63-E3B45659E88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8537BC1-8F7C-5544-ABB9-1DF195626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8DAF9A3D-B495-9A49-A884-D5EEB3B24060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38CD483C-66E8-EB42-9D47-D57CD7F69F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3056205"/>
              </p:ext>
            </p:extLst>
          </p:nvPr>
        </p:nvGraphicFramePr>
        <p:xfrm>
          <a:off x="2570767" y="1927472"/>
          <a:ext cx="5930652" cy="4351323"/>
        </p:xfrm>
        <a:graphic>
          <a:graphicData uri="http://schemas.openxmlformats.org/drawingml/2006/table">
            <a:tbl>
              <a:tblPr/>
              <a:tblGrid>
                <a:gridCol w="1029542">
                  <a:extLst>
                    <a:ext uri="{9D8B030D-6E8A-4147-A177-3AD203B41FA5}">
                      <a16:colId xmlns:a16="http://schemas.microsoft.com/office/drawing/2014/main" val="2032523177"/>
                    </a:ext>
                  </a:extLst>
                </a:gridCol>
                <a:gridCol w="4901110">
                  <a:extLst>
                    <a:ext uri="{9D8B030D-6E8A-4147-A177-3AD203B41FA5}">
                      <a16:colId xmlns:a16="http://schemas.microsoft.com/office/drawing/2014/main" val="2404415886"/>
                    </a:ext>
                  </a:extLst>
                </a:gridCol>
              </a:tblGrid>
              <a:tr h="1398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Protein content </a:t>
                      </a:r>
                    </a:p>
                  </a:txBody>
                  <a:tcPr marL="6169" marR="6169" marT="61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Concentration [ultraviolet (UV) spectroscopy at 280 nm]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161124"/>
                  </a:ext>
                </a:extLst>
              </a:tr>
              <a:tr h="131609"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Primary structure</a:t>
                      </a:r>
                    </a:p>
                  </a:txBody>
                  <a:tcPr marL="6169" marR="6169" marT="61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Peptide mass fingerprinting by liquid chromatography (LC) with electrospray (ESI) mass spectrometry (MS) detection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0436627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Intact molecular mass (LC-ESI-MS)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057792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Reduced molecular mass (LC-ESI-MS)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031462"/>
                  </a:ext>
                </a:extLst>
              </a:tr>
              <a:tr h="131609">
                <a:tc rowSpan="6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Higher order structure</a:t>
                      </a:r>
                    </a:p>
                  </a:txBody>
                  <a:tcPr marL="6169" marR="6169" marT="61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Near and far UV circular dichroism (CD)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3973545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Fourier transform infrared spectroscopy (FTIR)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4102086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Intrinsic fluorescence (IF)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186068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LC-ESI-MS (disulfide bond characterization)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490734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Differential scanning calorimetry (DSC)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2518343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Ellman’s reagent (free cysteines)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782371"/>
                  </a:ext>
                </a:extLst>
              </a:tr>
              <a:tr h="131609"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Size Variants, Aggregates</a:t>
                      </a:r>
                    </a:p>
                  </a:txBody>
                  <a:tcPr marL="6169" marR="6169" marT="61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Size exclusion high performance liquid chromatography (SEC-HPLC) with UV detection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927644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 with multi-angle light scattering (MALS)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2280915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Analytical ultracentrifugation sedimentation velocity (AUC)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058991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Capillary Electrophoresis-Sodium Dodecyl Sulfate (CE-SDS, Reduced and Non-Reduced)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240692"/>
                  </a:ext>
                </a:extLst>
              </a:tr>
              <a:tr h="131609"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Charge and Hydrophobic variants</a:t>
                      </a:r>
                    </a:p>
                  </a:txBody>
                  <a:tcPr marL="6169" marR="6169" marT="61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Capillary isoelectric focusing (cIEF)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319150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Cation exchange HPLC (CEX-HPLC)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7702341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Hydrophobic interaction chromatography (HIC-HPLC)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329213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LC-ESI-MS (oxidation)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8175337"/>
                  </a:ext>
                </a:extLst>
              </a:tr>
              <a:tr h="131609"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Glycosylation</a:t>
                      </a:r>
                    </a:p>
                  </a:txBody>
                  <a:tcPr marL="6169" marR="6169" marT="61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 phase (NP)-HPLC (glycan mapping)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213524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Reverse phase (RP)-HPLC (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afucosylation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and sialic acid)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639261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CE-SDS reduced (Non-glycosylated heavy chain)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4776786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Boronate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affinity chromatography (glycation)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1016218"/>
                  </a:ext>
                </a:extLst>
              </a:tr>
              <a:tr h="131609"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Potency</a:t>
                      </a:r>
                    </a:p>
                  </a:txBody>
                  <a:tcPr marL="6169" marR="6169" marT="61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HER2 binding assay by flow cytometry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744093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Inhibition of proliferation bioassay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062943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Antibody-dependent cellular cytotoxicity (ADCC) bioassay (PBMC as effector cells)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469064"/>
                  </a:ext>
                </a:extLst>
              </a:tr>
              <a:tr h="131609"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Fc-receptor binding and function</a:t>
                      </a:r>
                    </a:p>
                  </a:txBody>
                  <a:tcPr marL="6169" marR="6169" marT="61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</a:t>
                      </a:r>
                      <a:r>
                        <a:rPr lang="el-G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γ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RIIIa V type binding affinity (Biacore)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7918241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</a:t>
                      </a:r>
                      <a:r>
                        <a:rPr lang="el-G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γ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RIIIb binding affinity (Biacore)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0645682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</a:t>
                      </a:r>
                      <a:r>
                        <a:rPr lang="el-G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γ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RIIa binding affinity (Biacore)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163060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</a:t>
                      </a:r>
                      <a:r>
                        <a:rPr lang="el-G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γ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RIIb binding affinity (Biacore)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869429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</a:t>
                      </a:r>
                      <a:r>
                        <a:rPr lang="el-G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γ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RIa binding affinity (Biacore)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907853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FcRn binding affinity (Biacore)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590284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Cellular dependent cytotoxicity (CDC) bioassay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8341468"/>
                  </a:ext>
                </a:extLst>
              </a:tr>
              <a:tr h="13160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C1q binding assay (ELISA)</a:t>
                      </a:r>
                    </a:p>
                  </a:txBody>
                  <a:tcPr marL="6169" marR="6169" marT="616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35816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DEFE32D-C37B-054A-AB52-21243011B314}"/>
              </a:ext>
            </a:extLst>
          </p:cNvPr>
          <p:cNvSpPr txBox="1"/>
          <p:nvPr/>
        </p:nvSpPr>
        <p:spPr>
          <a:xfrm>
            <a:off x="605572" y="1276905"/>
            <a:ext cx="9861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Quality attributes and methods used to evaluate </a:t>
            </a:r>
            <a:r>
              <a:rPr lang="en-GB" sz="2400" dirty="0" err="1">
                <a:latin typeface="Arial" panose="020B0604020202020204" pitchFamily="34" charset="0"/>
                <a:cs typeface="Arial" panose="020B0604020202020204" pitchFamily="34" charset="0"/>
              </a:rPr>
              <a:t>Hertumig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production</a:t>
            </a:r>
          </a:p>
        </p:txBody>
      </p:sp>
    </p:spTree>
    <p:extLst>
      <p:ext uri="{BB962C8B-B14F-4D97-AF65-F5344CB8AC3E}">
        <p14:creationId xmlns:p14="http://schemas.microsoft.com/office/powerpoint/2010/main" val="122549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10CF2-A28D-5744-9B32-734AC8075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25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DE478D2-07BE-734F-AB3F-139C0687882B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Scientific advice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65D11FA-C6A7-634C-90F9-8B8865BA5260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255978C-8368-5F47-91C9-527AA3719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BD974270-438D-5A46-A477-1E7C5B1796AF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4628319-C9B0-EC49-B061-4CCC9CD558C0}"/>
              </a:ext>
            </a:extLst>
          </p:cNvPr>
          <p:cNvSpPr txBox="1"/>
          <p:nvPr/>
        </p:nvSpPr>
        <p:spPr>
          <a:xfrm>
            <a:off x="1017639" y="1681316"/>
            <a:ext cx="108646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Dylan: EMA Scientific Advice overview	</a:t>
            </a:r>
            <a:r>
              <a:rPr lang="en-US" u="sng" dirty="0">
                <a:solidFill>
                  <a:srgbClr val="0563C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CHMP</a:t>
            </a:r>
            <a:r>
              <a:rPr lang="en-CH" dirty="0">
                <a:effectLst/>
              </a:rPr>
              <a:t> , </a:t>
            </a:r>
            <a:r>
              <a:rPr lang="en-GB" dirty="0">
                <a:hlinkClick r:id="rId3"/>
              </a:rPr>
              <a:t>EMA SAWP</a:t>
            </a:r>
            <a:r>
              <a:rPr lang="en-CH" dirty="0">
                <a:effectLst/>
              </a:rPr>
              <a:t>,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IRIS platform</a:t>
            </a:r>
            <a:r>
              <a:rPr lang="en-CH" dirty="0">
                <a:effectLst/>
              </a:rPr>
              <a:t> ,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5"/>
              </a:rPr>
              <a:t>EMA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SOP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, SOP/H/3037 .</a:t>
            </a:r>
            <a:r>
              <a:rPr lang="en-CH" dirty="0">
                <a:effectLst/>
              </a:rPr>
              <a:t> 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Dylan: Parallel scientific advice		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FDA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6"/>
              </a:rPr>
              <a:t>Pre-IND</a:t>
            </a:r>
            <a:r>
              <a:rPr lang="en-CH" dirty="0">
                <a:effectLst/>
              </a:rPr>
              <a:t> ,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EMA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7"/>
              </a:rPr>
              <a:t>Scientific advice</a:t>
            </a:r>
            <a:r>
              <a:rPr lang="en-CH" dirty="0">
                <a:effectLst/>
              </a:rPr>
              <a:t> 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Dylan: Application timetable		</a:t>
            </a:r>
            <a:r>
              <a:rPr lang="en-GB" dirty="0">
                <a:hlinkClick r:id="rId3"/>
              </a:rPr>
              <a:t>EMA SAWP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Dylan: Dose response studies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Dylan: Non-clinical aspects		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erdana" panose="020B0604030504040204" pitchFamily="34" charset="0"/>
                <a:hlinkClick r:id="rId8"/>
              </a:rPr>
              <a:t>ICH S9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erdana" panose="020B0604030504040204" pitchFamily="34" charset="0"/>
              </a:rPr>
              <a:t> ,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erdana" panose="020B0604030504040204" pitchFamily="34" charset="0"/>
                <a:hlinkClick r:id="rId9"/>
              </a:rPr>
              <a:t>ICH S6</a:t>
            </a:r>
            <a:r>
              <a:rPr lang="en-CH" dirty="0">
                <a:effectLst/>
              </a:rPr>
              <a:t> 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Priya: Pre-IND Meeting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Priya: Scientific Advice			</a:t>
            </a:r>
            <a:r>
              <a:rPr lang="en-US" u="sng" dirty="0">
                <a:solidFill>
                  <a:srgbClr val="0563C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CHMP</a:t>
            </a:r>
            <a:r>
              <a:rPr lang="en-CH" dirty="0">
                <a:effectLst/>
              </a:rPr>
              <a:t> 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Priya: Parallel scientific advice		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FDA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6"/>
              </a:rPr>
              <a:t>Pre-IND</a:t>
            </a:r>
            <a:r>
              <a:rPr lang="en-CH" dirty="0">
                <a:effectLst/>
              </a:rPr>
              <a:t> 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388F1-81F7-F848-BBC6-50937F3C1471}"/>
              </a:ext>
            </a:extLst>
          </p:cNvPr>
          <p:cNvSpPr txBox="1"/>
          <p:nvPr/>
        </p:nvSpPr>
        <p:spPr>
          <a:xfrm rot="636269">
            <a:off x="245994" y="291178"/>
            <a:ext cx="2854751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6"/>
                </a:solidFill>
              </a:rPr>
              <a:t>Internal only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Contribution and 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documents cited.</a:t>
            </a:r>
          </a:p>
        </p:txBody>
      </p:sp>
    </p:spTree>
    <p:extLst>
      <p:ext uri="{BB962C8B-B14F-4D97-AF65-F5344CB8AC3E}">
        <p14:creationId xmlns:p14="http://schemas.microsoft.com/office/powerpoint/2010/main" val="27784855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10CF2-A28D-5744-9B32-734AC8075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26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DE478D2-07BE-734F-AB3F-139C0687882B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Scientific advice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65D11FA-C6A7-634C-90F9-8B8865BA5260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255978C-8368-5F47-91C9-527AA3719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BD974270-438D-5A46-A477-1E7C5B1796AF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E8A1E2-0BDC-D14D-9AB0-D9F259EF8587}"/>
              </a:ext>
            </a:extLst>
          </p:cNvPr>
          <p:cNvSpPr txBox="1"/>
          <p:nvPr/>
        </p:nvSpPr>
        <p:spPr>
          <a:xfrm>
            <a:off x="1533060" y="1034047"/>
            <a:ext cx="10466357" cy="4109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IRIS platform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Committee for Medicinal Products for Human Use (CHMP) on the recommendation of the Scientific Advice Working Party (SAWP) </a:t>
            </a:r>
            <a:endParaRPr lang="en-US" sz="1600" b="0" i="0" u="sng" dirty="0">
              <a:solidFill>
                <a:srgbClr val="0563C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Regulatory and procedural guidance on SA - </a:t>
            </a:r>
            <a:r>
              <a:rPr lang="en-US" sz="1600" b="0" i="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EMA guidance for applicants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SOP EMA </a:t>
            </a:r>
            <a:r>
              <a:rPr lang="en-US" sz="1600" b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01-DEC-15 SOP/H/3037 </a:t>
            </a:r>
            <a:r>
              <a:rPr lang="en-US" sz="1600" b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 regulatory and procedural guidance for scientific advice.</a:t>
            </a:r>
            <a:endParaRPr lang="en-US" sz="1600" b="0" i="0" u="sng" dirty="0">
              <a:solidFill>
                <a:srgbClr val="0563C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i="0" u="none" strike="noStrike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Hertumig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EMA  Scientific advice document</a:t>
            </a:r>
            <a:endParaRPr lang="en-US" sz="16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Arial" panose="020B0604020202020204" pitchFamily="34" charset="0"/>
                <a:cs typeface="Arial" panose="020B0604020202020204" pitchFamily="34" charset="0"/>
              </a:rPr>
              <a:t>Overview of product development: </a:t>
            </a:r>
            <a:r>
              <a:rPr lang="en-US" sz="16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Quality information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non-clinical information, known clinical pharmacology of similar drugs and those predicted.</a:t>
            </a: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Questions on quality development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Non-clinical and clinical development, significant benefit, and  other CHMP comments. 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PRIME Scheme</a:t>
            </a:r>
          </a:p>
        </p:txBody>
      </p:sp>
    </p:spTree>
    <p:extLst>
      <p:ext uri="{BB962C8B-B14F-4D97-AF65-F5344CB8AC3E}">
        <p14:creationId xmlns:p14="http://schemas.microsoft.com/office/powerpoint/2010/main" val="759176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10CF2-A28D-5744-9B32-734AC8075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27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DE478D2-07BE-734F-AB3F-139C0687882B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Scientific advice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65D11FA-C6A7-634C-90F9-8B8865BA5260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255978C-8368-5F47-91C9-527AA3719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BD974270-438D-5A46-A477-1E7C5B1796AF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E948B64-FA18-A945-B432-B7D2D7F813F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872897"/>
            <a:ext cx="4414707" cy="59851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3D1702-0085-7242-8DD2-B09EF85F46AA}"/>
              </a:ext>
            </a:extLst>
          </p:cNvPr>
          <p:cNvSpPr txBox="1"/>
          <p:nvPr/>
        </p:nvSpPr>
        <p:spPr>
          <a:xfrm>
            <a:off x="847809" y="4892097"/>
            <a:ext cx="5005953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Figure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 Scientific Advice and Protocol Assistance procedure from EMA</a:t>
            </a:r>
            <a:r>
              <a:rPr lang="en-CH" sz="18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 </a:t>
            </a:r>
          </a:p>
          <a:p>
            <a:pPr marL="0" indent="0">
              <a:spcAft>
                <a:spcPts val="1000"/>
              </a:spcAft>
              <a:buNone/>
            </a:pPr>
            <a:r>
              <a:rPr lang="en-CH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Standard operating procedure 01-DEC-15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SOP/H/3037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4"/>
              </a:rPr>
              <a:t>EMA regulatory and procedural guidance for scientific advice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en-CH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9098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DF62AA12-9FA0-9E45-B4C6-EE3179180E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3221759"/>
              </p:ext>
            </p:extLst>
          </p:nvPr>
        </p:nvGraphicFramePr>
        <p:xfrm>
          <a:off x="1747162" y="1642821"/>
          <a:ext cx="8594155" cy="4246538"/>
        </p:xfrm>
        <a:graphic>
          <a:graphicData uri="http://schemas.openxmlformats.org/drawingml/2006/table">
            <a:tbl>
              <a:tblPr/>
              <a:tblGrid>
                <a:gridCol w="2570214">
                  <a:extLst>
                    <a:ext uri="{9D8B030D-6E8A-4147-A177-3AD203B41FA5}">
                      <a16:colId xmlns:a16="http://schemas.microsoft.com/office/drawing/2014/main" val="1901894608"/>
                    </a:ext>
                  </a:extLst>
                </a:gridCol>
                <a:gridCol w="2377449">
                  <a:extLst>
                    <a:ext uri="{9D8B030D-6E8A-4147-A177-3AD203B41FA5}">
                      <a16:colId xmlns:a16="http://schemas.microsoft.com/office/drawing/2014/main" val="3211706779"/>
                    </a:ext>
                  </a:extLst>
                </a:gridCol>
                <a:gridCol w="3646492">
                  <a:extLst>
                    <a:ext uri="{9D8B030D-6E8A-4147-A177-3AD203B41FA5}">
                      <a16:colId xmlns:a16="http://schemas.microsoft.com/office/drawing/2014/main" val="931336075"/>
                    </a:ext>
                  </a:extLst>
                </a:gridCol>
              </a:tblGrid>
              <a:tr h="3872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Submission and validation phase</a:t>
                      </a:r>
                    </a:p>
                  </a:txBody>
                  <a:tcPr marL="107530" marR="107530" marT="53765" marB="5376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752607"/>
                  </a:ext>
                </a:extLst>
              </a:tr>
              <a:tr h="34290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24 Oct 22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Preparatory meeting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 submission via IRIS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684700"/>
                  </a:ext>
                </a:extLst>
              </a:tr>
              <a:tr h="34290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2 Nov 22 – 22 Dec 22 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Preparatory meeting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Preparatory meeting period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3589827"/>
                  </a:ext>
                </a:extLst>
              </a:tr>
              <a:tr h="34290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5 Dec 22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 submission via IRIS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520223"/>
                  </a:ext>
                </a:extLst>
              </a:tr>
              <a:tr h="36434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4 Jan 23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 briefing document by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395703"/>
                  </a:ext>
                </a:extLst>
              </a:tr>
              <a:tr h="387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Date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Evaluation phase</a:t>
                      </a:r>
                    </a:p>
                  </a:txBody>
                  <a:tcPr marL="107530" marR="107530" marT="53765" marB="5376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571315"/>
                  </a:ext>
                </a:extLst>
              </a:tr>
              <a:tr h="34290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9 – 12 Jan 2023 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SAWP1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Start of procedure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6002225"/>
                  </a:ext>
                </a:extLst>
              </a:tr>
              <a:tr h="34290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6–9 Feb 2023 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SAWP2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Reports discussed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100841"/>
                  </a:ext>
                </a:extLst>
              </a:tr>
              <a:tr h="34290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20 – 23 Feb 2023 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D40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CHMP Adoption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134349"/>
                  </a:ext>
                </a:extLst>
              </a:tr>
              <a:tr h="34290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13 – 16 Mar 2023 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SAWP3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Discussion Meeting (if required)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983324"/>
                  </a:ext>
                </a:extLst>
              </a:tr>
              <a:tr h="34290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27 – 30 Mar 2023 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D70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CHMP adoption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474660"/>
                  </a:ext>
                </a:extLst>
              </a:tr>
              <a:tr h="36434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11 – 14 Apr 2023 </a:t>
                      </a:r>
                    </a:p>
                  </a:txBody>
                  <a:tcPr marL="16074" marR="16074" marT="160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PRAC endorsement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(PASS procedures only) </a:t>
                      </a:r>
                    </a:p>
                  </a:txBody>
                  <a:tcPr marL="16074" marR="16074" marT="160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969342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10CF2-A28D-5744-9B32-734AC8075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28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DE478D2-07BE-734F-AB3F-139C0687882B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Scientific advice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65D11FA-C6A7-634C-90F9-8B8865BA5260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255978C-8368-5F47-91C9-527AA3719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BD974270-438D-5A46-A477-1E7C5B1796AF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97838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9EE6D-C484-2742-8962-C85BBE68B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29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E7EB069-70C1-424D-BDC0-60611E9AA48C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Inspections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DBF1E80-F62D-6141-8F62-1C0289F13155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305C983-0EDC-0C4A-A55C-42043EEFE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261CCCFF-0306-0B47-929E-DEE2F1A840D9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08CA23A-ED83-0949-834E-4029F4F38241}"/>
              </a:ext>
            </a:extLst>
          </p:cNvPr>
          <p:cNvSpPr txBox="1"/>
          <p:nvPr/>
        </p:nvSpPr>
        <p:spPr>
          <a:xfrm>
            <a:off x="1268683" y="1639181"/>
            <a:ext cx="9654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Dylan Reasons and readiness key points.	</a:t>
            </a:r>
            <a:r>
              <a:rPr lang="en-CH" sz="18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3"/>
              </a:rPr>
              <a:t>EudraLex Vol 10 clinical trials guidelines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,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EMA GCP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Priya: Inspection Readiness (IR)		</a:t>
            </a:r>
            <a:r>
              <a:rPr lang="en-CH" sz="18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3"/>
              </a:rPr>
              <a:t> EudraLex Vol 10 clinical trials guidelines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C0C423-981E-B740-903D-12E946F3D624}"/>
              </a:ext>
            </a:extLst>
          </p:cNvPr>
          <p:cNvSpPr txBox="1"/>
          <p:nvPr/>
        </p:nvSpPr>
        <p:spPr>
          <a:xfrm rot="636269">
            <a:off x="245994" y="291178"/>
            <a:ext cx="2854751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6"/>
                </a:solidFill>
              </a:rPr>
              <a:t>Internal only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Contribution and 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documents cited.</a:t>
            </a:r>
          </a:p>
        </p:txBody>
      </p:sp>
    </p:spTree>
    <p:extLst>
      <p:ext uri="{BB962C8B-B14F-4D97-AF65-F5344CB8AC3E}">
        <p14:creationId xmlns:p14="http://schemas.microsoft.com/office/powerpoint/2010/main" val="3787770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5CF79-8A40-4D45-AFCA-E7A5AE464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3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F7CA935-B94F-BC41-85B9-C5A34C131736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Contents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F5A11DF-5AB4-FA48-9C74-458EDAB191B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A62189B-EE7B-B24F-91A0-9424C740CB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10" name="Subtitle 2">
              <a:extLst>
                <a:ext uri="{FF2B5EF4-FFF2-40B4-BE49-F238E27FC236}">
                  <a16:creationId xmlns:a16="http://schemas.microsoft.com/office/drawing/2014/main" id="{E7C392DD-0965-6140-96ED-AFC480000538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4C6C96F-6583-4F4E-95DF-6538E3B290CC}"/>
              </a:ext>
            </a:extLst>
          </p:cNvPr>
          <p:cNvSpPr txBox="1"/>
          <p:nvPr/>
        </p:nvSpPr>
        <p:spPr>
          <a:xfrm>
            <a:off x="1503336" y="1441342"/>
            <a:ext cx="802812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Treatment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Guidelines and regulation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Pre-clinical plan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Clinical plan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Manufacturing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Scientific advice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Inspections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Overall strategy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Take home message</a:t>
            </a:r>
          </a:p>
        </p:txBody>
      </p:sp>
    </p:spTree>
    <p:extLst>
      <p:ext uri="{BB962C8B-B14F-4D97-AF65-F5344CB8AC3E}">
        <p14:creationId xmlns:p14="http://schemas.microsoft.com/office/powerpoint/2010/main" val="640157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9EE6D-C484-2742-8962-C85BBE68B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30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E7EB069-70C1-424D-BDC0-60611E9AA48C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Inspections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DBF1E80-F62D-6141-8F62-1C0289F13155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305C983-0EDC-0C4A-A55C-42043EEFE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261CCCFF-0306-0B47-929E-DEE2F1A840D9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38768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7228D-550A-9044-A980-585330519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31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C04A13-5C42-3043-BCC2-26FA97BA0792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Overall strategy and advice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F0AA523-9E3C-F94E-A0A5-E1429E6B9C86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6005206-C080-7248-9F4B-B300E53D9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3C2F24D0-BD45-E84B-83E3-9A381CDC8F1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A123421-260C-B846-81C5-9EA71C13CE00}"/>
              </a:ext>
            </a:extLst>
          </p:cNvPr>
          <p:cNvSpPr txBox="1"/>
          <p:nvPr/>
        </p:nvSpPr>
        <p:spPr>
          <a:xfrm>
            <a:off x="1342103" y="1755058"/>
            <a:ext cx="66856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Dylan: Strategy key points		ICH, </a:t>
            </a:r>
            <a:r>
              <a:rPr lang="en-US" u="sng" dirty="0">
                <a:solidFill>
                  <a:srgbClr val="0563C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CHMP</a:t>
            </a:r>
            <a:r>
              <a:rPr lang="en-CH" dirty="0">
                <a:effectLst/>
              </a:rPr>
              <a:t> , </a:t>
            </a:r>
            <a:r>
              <a:rPr lang="en-GB" dirty="0">
                <a:hlinkClick r:id="rId3"/>
              </a:rPr>
              <a:t>EMA SAWP</a:t>
            </a:r>
            <a:r>
              <a:rPr lang="en-CH" dirty="0">
                <a:effectLst/>
              </a:rPr>
              <a:t>,  </a:t>
            </a:r>
            <a:endParaRPr lang="en-GB" dirty="0"/>
          </a:p>
          <a:p>
            <a:r>
              <a:rPr lang="en-GB" dirty="0"/>
              <a:t>Priya: Overall strategy		</a:t>
            </a:r>
            <a:r>
              <a:rPr lang="en-US" u="sng" dirty="0">
                <a:solidFill>
                  <a:srgbClr val="0563C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CHMP</a:t>
            </a:r>
            <a:r>
              <a:rPr lang="en-CH" dirty="0">
                <a:effectLst/>
              </a:rPr>
              <a:t> , </a:t>
            </a:r>
            <a:r>
              <a:rPr lang="en-GB" dirty="0">
                <a:hlinkClick r:id="rId3"/>
              </a:rPr>
              <a:t>EMA SAWP</a:t>
            </a:r>
            <a:r>
              <a:rPr lang="en-CH" dirty="0">
                <a:effectLst/>
              </a:rPr>
              <a:t>, 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B4980F-3274-534F-A596-D2D2BEDB2C50}"/>
              </a:ext>
            </a:extLst>
          </p:cNvPr>
          <p:cNvSpPr txBox="1"/>
          <p:nvPr/>
        </p:nvSpPr>
        <p:spPr>
          <a:xfrm rot="636269">
            <a:off x="245994" y="291178"/>
            <a:ext cx="2854751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6"/>
                </a:solidFill>
              </a:rPr>
              <a:t>Internal only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Contribution and </a:t>
            </a:r>
          </a:p>
          <a:p>
            <a:r>
              <a:rPr lang="en-GB" sz="2400" dirty="0">
                <a:solidFill>
                  <a:schemeClr val="accent6"/>
                </a:solidFill>
              </a:rPr>
              <a:t>documents cited.</a:t>
            </a:r>
          </a:p>
        </p:txBody>
      </p:sp>
    </p:spTree>
    <p:extLst>
      <p:ext uri="{BB962C8B-B14F-4D97-AF65-F5344CB8AC3E}">
        <p14:creationId xmlns:p14="http://schemas.microsoft.com/office/powerpoint/2010/main" val="15093380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7228D-550A-9044-A980-585330519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32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C04A13-5C42-3043-BCC2-26FA97BA0792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Overall strategy and advice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F0AA523-9E3C-F94E-A0A5-E1429E6B9C86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6005206-C080-7248-9F4B-B300E53D9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3C2F24D0-BD45-E84B-83E3-9A381CDC8F1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46808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2273E-7F7F-1C45-84B2-0D5CA37D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33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9D624A9-7077-7343-AB1C-F01162A079F9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Take home message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C2DDA0-893A-C143-BB48-34CF9B59F5E5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CE5D89A-CA5B-D744-A13F-EC9468CD6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A5CDD692-F841-394E-A531-FF56EB23EF6F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55125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85107-E8ED-AE4D-B142-DDEBEFF6D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Gautam Maitra</a:t>
            </a:r>
          </a:p>
          <a:p>
            <a:r>
              <a:rPr lang="en-GB" dirty="0"/>
              <a:t>Fiorella </a:t>
            </a:r>
            <a:r>
              <a:rPr lang="en-GB" dirty="0" err="1"/>
              <a:t>Ghisays</a:t>
            </a:r>
            <a:endParaRPr lang="en-GB" dirty="0"/>
          </a:p>
          <a:p>
            <a:r>
              <a:rPr lang="en-GB" dirty="0" err="1"/>
              <a:t>Dr.</a:t>
            </a:r>
            <a:r>
              <a:rPr lang="en-GB" dirty="0"/>
              <a:t> Seng Chin </a:t>
            </a:r>
            <a:r>
              <a:rPr lang="en-GB" dirty="0" err="1"/>
              <a:t>Mah</a:t>
            </a:r>
            <a:endParaRPr lang="en-GB" dirty="0"/>
          </a:p>
          <a:p>
            <a:r>
              <a:rPr lang="en-GB" dirty="0"/>
              <a:t>Natalia </a:t>
            </a:r>
            <a:r>
              <a:rPr lang="en-GB" dirty="0" err="1"/>
              <a:t>Giovannini</a:t>
            </a:r>
            <a:endParaRPr lang="en-GB" dirty="0"/>
          </a:p>
          <a:p>
            <a:r>
              <a:rPr lang="en-GB" dirty="0"/>
              <a:t>Prof. Bart </a:t>
            </a:r>
            <a:r>
              <a:rPr lang="en-GB" dirty="0" err="1"/>
              <a:t>Deplancke</a:t>
            </a:r>
            <a:endParaRPr lang="en-GB" dirty="0"/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E6FEA-C52B-3C4A-AE1A-3492DA902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34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8B57D4-3746-4444-9D33-77A799A19C0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Thanks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78D2ECF-3A8C-8145-ABCC-829D6477C50B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86E835B-8C14-C14C-BA34-3D85FED5BA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12C513DD-7D4F-DE46-9020-E0470955160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pic>
        <p:nvPicPr>
          <p:cNvPr id="12" name="Picture 11" descr="A collage of people&#10;&#10;Description automatically generated with medium confidence">
            <a:extLst>
              <a:ext uri="{FF2B5EF4-FFF2-40B4-BE49-F238E27FC236}">
                <a16:creationId xmlns:a16="http://schemas.microsoft.com/office/drawing/2014/main" id="{94953C83-0FE0-114E-ADBE-2E710758A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7750" y="1646238"/>
            <a:ext cx="3293667" cy="45307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E575D-A2DC-2A4E-BCF9-5FF1590F9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9336" y="1710192"/>
            <a:ext cx="1562100" cy="558800"/>
          </a:xfrm>
          <a:prstGeom prst="rect">
            <a:avLst/>
          </a:prstGeom>
        </p:spPr>
      </p:pic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D879597B-AE46-7E43-9AB6-F3E2632863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9592" y="2384425"/>
            <a:ext cx="3580001" cy="177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1223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EBD24-3B86-5745-860B-F85FF00A0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Who wants their contact info shown here during questions?</a:t>
            </a:r>
          </a:p>
          <a:p>
            <a:r>
              <a:rPr lang="en-GB" dirty="0"/>
              <a:t>Dylan</a:t>
            </a:r>
          </a:p>
          <a:p>
            <a:r>
              <a:rPr lang="en-GB" dirty="0"/>
              <a:t>…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39069-45BF-A042-9CD4-F9DDBC07B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35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C99DBEB-084E-ED4D-B594-5C618EA7F9A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Questions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6040E55-ECF2-FE47-BB4A-8EF4538D11EE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1A36E0A-D121-3E40-8CF9-ACB36BF6D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F7D35410-897A-9D4B-935A-A62F20EE92D9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982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4EB99-3DEB-354E-8794-CE68BAC59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5462"/>
            <a:ext cx="10515600" cy="5129828"/>
          </a:xfrm>
        </p:spPr>
        <p:txBody>
          <a:bodyPr>
            <a:noAutofit/>
          </a:bodyPr>
          <a:lstStyle/>
          <a:p>
            <a:r>
              <a:rPr lang="en-CH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2"/>
              </a:rPr>
              <a:t>ICH M3</a:t>
            </a:r>
            <a:r>
              <a:rPr lang="en-CH" sz="1600" dirty="0">
                <a:effectLst/>
                <a:ea typeface="Times New Roman" panose="02020603050405020304" pitchFamily="18" charset="0"/>
              </a:rPr>
              <a:t> Non-clinical safety studies for the conduct of human clinical trials for pharmaceuticals (R2).</a:t>
            </a:r>
          </a:p>
          <a:p>
            <a:r>
              <a:rPr lang="en-US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3"/>
              </a:rPr>
              <a:t>ICH E6</a:t>
            </a:r>
            <a:r>
              <a:rPr lang="en-US" sz="1600" dirty="0">
                <a:effectLst/>
                <a:ea typeface="Times New Roman" panose="02020603050405020304" pitchFamily="18" charset="0"/>
              </a:rPr>
              <a:t>: Guideline for good clinical practice (R2),</a:t>
            </a:r>
            <a:endParaRPr lang="en-CH" sz="1600" dirty="0">
              <a:effectLst/>
              <a:ea typeface="Times New Roman" panose="02020603050405020304" pitchFamily="18" charset="0"/>
            </a:endParaRPr>
          </a:p>
          <a:p>
            <a:r>
              <a:rPr lang="en-US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4"/>
              </a:rPr>
              <a:t>ICH Q8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Pharmaceutical development.</a:t>
            </a:r>
            <a:endParaRPr lang="en-CH" sz="1600" dirty="0">
              <a:effectLst/>
              <a:ea typeface="Times New Roman" panose="02020603050405020304" pitchFamily="18" charset="0"/>
            </a:endParaRPr>
          </a:p>
          <a:p>
            <a:r>
              <a:rPr lang="en-US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5"/>
              </a:rPr>
              <a:t>ICH Q9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Quality risk management.</a:t>
            </a:r>
            <a:endParaRPr lang="en-CH" sz="1600" dirty="0">
              <a:effectLst/>
              <a:ea typeface="Times New Roman" panose="02020603050405020304" pitchFamily="18" charset="0"/>
            </a:endParaRPr>
          </a:p>
          <a:p>
            <a:r>
              <a:rPr lang="en-US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6"/>
              </a:rPr>
              <a:t>ICH Q6B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Specifications: test procedures and acceptance criteria for biotechnological/biological products.</a:t>
            </a:r>
            <a:endParaRPr lang="en-CH" sz="1600" dirty="0">
              <a:effectLst/>
              <a:ea typeface="Times New Roman" panose="02020603050405020304" pitchFamily="18" charset="0"/>
            </a:endParaRPr>
          </a:p>
          <a:p>
            <a:r>
              <a:rPr lang="en-US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7"/>
              </a:rPr>
              <a:t>ICH Q10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Pharmaceutical quality system.</a:t>
            </a:r>
            <a:endParaRPr lang="en-CH" sz="1600" dirty="0">
              <a:effectLst/>
              <a:ea typeface="Times New Roman" panose="02020603050405020304" pitchFamily="18" charset="0"/>
            </a:endParaRPr>
          </a:p>
          <a:p>
            <a:r>
              <a:rPr lang="en-US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8"/>
              </a:rPr>
              <a:t>ICH M4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Common technical document (CTD) for the registration of pharmaceuticals for human use - </a:t>
            </a:r>
            <a:r>
              <a:rPr lang="en-US" sz="16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organisation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of CTD (R4).</a:t>
            </a:r>
          </a:p>
          <a:p>
            <a:r>
              <a:rPr lang="en-US" sz="1600" u="sng" dirty="0">
                <a:solidFill>
                  <a:srgbClr val="0563C1"/>
                </a:solidFill>
                <a:effectLst/>
                <a:ea typeface="Calibri" panose="020F0502020204030204" pitchFamily="34" charset="0"/>
                <a:hlinkClick r:id="rId9"/>
              </a:rPr>
              <a:t>ICH S6</a:t>
            </a:r>
            <a:r>
              <a:rPr lang="en-CH" sz="1600" dirty="0">
                <a:effectLst/>
              </a:rPr>
              <a:t> </a:t>
            </a:r>
            <a:r>
              <a:rPr lang="en-US" sz="1600" dirty="0">
                <a:effectLst/>
              </a:rPr>
              <a:t>Preclinical safety evaluation of biotechnology-derived pharmaceuticals.</a:t>
            </a:r>
            <a:endParaRPr lang="en-US" sz="16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r>
              <a:rPr lang="en-CH" sz="1600" dirty="0">
                <a:effectLst/>
                <a:ea typeface="Times New Roman" panose="02020603050405020304" pitchFamily="18" charset="0"/>
                <a:hlinkClick r:id="rId10"/>
              </a:rPr>
              <a:t>ICH S9</a:t>
            </a:r>
            <a:r>
              <a:rPr lang="en-CH" sz="16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>
                <a:effectLst/>
                <a:ea typeface="Times New Roman" panose="02020603050405020304" pitchFamily="18" charset="0"/>
              </a:rPr>
              <a:t>Non-clinical evaluation for anticancer pharmaceuticals.</a:t>
            </a:r>
            <a:endParaRPr lang="en-CH" sz="1600" dirty="0">
              <a:effectLst/>
              <a:ea typeface="Times New Roman" panose="02020603050405020304" pitchFamily="18" charset="0"/>
            </a:endParaRPr>
          </a:p>
          <a:p>
            <a:r>
              <a:rPr lang="en-CH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11"/>
              </a:rPr>
              <a:t>EudraLex Volume 10 clinical trials guidelines</a:t>
            </a:r>
            <a:endParaRPr lang="en-CH" sz="1600" dirty="0">
              <a:effectLst/>
              <a:ea typeface="Times New Roman" panose="02020603050405020304" pitchFamily="18" charset="0"/>
            </a:endParaRPr>
          </a:p>
          <a:p>
            <a:r>
              <a:rPr lang="en-US" sz="1600" dirty="0">
                <a:effectLst/>
                <a:ea typeface="Times New Roman" panose="02020603050405020304" pitchFamily="18" charset="0"/>
              </a:rPr>
              <a:t>Good manufacturing practice: </a:t>
            </a:r>
            <a:r>
              <a:rPr lang="en-CH" sz="1600" u="sng" dirty="0">
                <a:solidFill>
                  <a:srgbClr val="75197C"/>
                </a:solidFill>
                <a:effectLst/>
                <a:ea typeface="Times New Roman" panose="02020603050405020304" pitchFamily="18" charset="0"/>
                <a:hlinkClick r:id="rId12"/>
              </a:rPr>
              <a:t>(</a:t>
            </a:r>
            <a:r>
              <a:rPr lang="en-US" sz="1600" u="sng" dirty="0">
                <a:solidFill>
                  <a:srgbClr val="75197C"/>
                </a:solidFill>
                <a:effectLst/>
                <a:ea typeface="Times New Roman" panose="02020603050405020304" pitchFamily="18" charset="0"/>
                <a:hlinkClick r:id="rId12"/>
              </a:rPr>
              <a:t>EMA</a:t>
            </a:r>
            <a:r>
              <a:rPr lang="en-CH" sz="1600" u="sng" dirty="0">
                <a:solidFill>
                  <a:srgbClr val="75197C"/>
                </a:solidFill>
                <a:effectLst/>
                <a:ea typeface="Times New Roman" panose="02020603050405020304" pitchFamily="18" charset="0"/>
                <a:hlinkClick r:id="rId12"/>
              </a:rPr>
              <a:t> GMP)</a:t>
            </a:r>
            <a:endParaRPr lang="en-CH" sz="1600" dirty="0">
              <a:effectLst/>
              <a:ea typeface="Times New Roman" panose="02020603050405020304" pitchFamily="18" charset="0"/>
            </a:endParaRPr>
          </a:p>
          <a:p>
            <a:r>
              <a:rPr lang="en-CH" sz="1600" dirty="0">
                <a:effectLst/>
                <a:ea typeface="Times New Roman" panose="02020603050405020304" pitchFamily="18" charset="0"/>
              </a:rPr>
              <a:t>Good laboratory practice compliance</a:t>
            </a:r>
            <a:r>
              <a:rPr lang="en-US" sz="1600" dirty="0">
                <a:effectLst/>
                <a:ea typeface="Times New Roman" panose="02020603050405020304" pitchFamily="18" charset="0"/>
              </a:rPr>
              <a:t> (</a:t>
            </a:r>
            <a:r>
              <a:rPr lang="en-US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13"/>
              </a:rPr>
              <a:t>EMA GLP</a:t>
            </a:r>
            <a:r>
              <a:rPr lang="en-US" sz="1600" dirty="0">
                <a:effectLst/>
                <a:ea typeface="Times New Roman" panose="02020603050405020304" pitchFamily="18" charset="0"/>
              </a:rPr>
              <a:t>)</a:t>
            </a:r>
            <a:endParaRPr lang="en-CH" sz="1600" dirty="0">
              <a:effectLst/>
              <a:ea typeface="Times New Roman" panose="02020603050405020304" pitchFamily="18" charset="0"/>
            </a:endParaRPr>
          </a:p>
          <a:p>
            <a:r>
              <a:rPr lang="en-US" sz="1600" dirty="0">
                <a:effectLst/>
                <a:ea typeface="Times New Roman" panose="02020603050405020304" pitchFamily="18" charset="0"/>
              </a:rPr>
              <a:t>Good clinical practice (</a:t>
            </a:r>
            <a:r>
              <a:rPr lang="en-US" sz="1600" u="sng" dirty="0">
                <a:solidFill>
                  <a:srgbClr val="0563C1"/>
                </a:solidFill>
                <a:effectLst/>
                <a:ea typeface="Times New Roman" panose="02020603050405020304" pitchFamily="18" charset="0"/>
                <a:hlinkClick r:id="rId14"/>
              </a:rPr>
              <a:t>EMA GCP</a:t>
            </a:r>
            <a:r>
              <a:rPr lang="en-US" sz="1600" dirty="0">
                <a:effectLst/>
                <a:ea typeface="Times New Roman" panose="02020603050405020304" pitchFamily="18" charset="0"/>
              </a:rPr>
              <a:t>) </a:t>
            </a:r>
          </a:p>
          <a:p>
            <a:endParaRPr lang="en-CH" sz="16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FF816-ABC6-5D49-A624-84C0C7E6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36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049C23D-F2A8-8743-8FA9-021AA7ED7889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Reference only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97B4EE6-89A1-EE45-A2D7-47210EE0DA1F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992EED4-9167-DE44-98A7-2BB008263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43D495CB-8781-1147-A03F-5BDE002B7D56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205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D5DFB-188D-0E41-923A-2B662995D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85466"/>
          </a:xfrm>
        </p:spPr>
        <p:txBody>
          <a:bodyPr>
            <a:noAutofit/>
          </a:bodyPr>
          <a:lstStyle/>
          <a:p>
            <a:r>
              <a:rPr lang="en-US" dirty="0"/>
              <a:t>HER2 positive breast cancer.</a:t>
            </a:r>
          </a:p>
          <a:p>
            <a:endParaRPr lang="en-US" dirty="0"/>
          </a:p>
          <a:p>
            <a:r>
              <a:rPr lang="en-US" dirty="0"/>
              <a:t>Caused by </a:t>
            </a:r>
            <a:r>
              <a:rPr lang="en-US" i="1" dirty="0"/>
              <a:t>ERBB2</a:t>
            </a:r>
            <a:r>
              <a:rPr lang="en-US" dirty="0"/>
              <a:t> gene amplification </a:t>
            </a:r>
          </a:p>
          <a:p>
            <a:pPr marL="0" indent="0">
              <a:buNone/>
            </a:pPr>
            <a:r>
              <a:rPr lang="en-US" dirty="0"/>
              <a:t>that results in overexpression of HER2.</a:t>
            </a:r>
          </a:p>
          <a:p>
            <a:endParaRPr lang="en-US" dirty="0"/>
          </a:p>
          <a:p>
            <a:r>
              <a:rPr lang="en-US" dirty="0"/>
              <a:t>Approximately 15-30% of </a:t>
            </a:r>
          </a:p>
          <a:p>
            <a:pPr marL="0" indent="0">
              <a:buNone/>
            </a:pPr>
            <a:r>
              <a:rPr lang="en-US" dirty="0"/>
              <a:t>breast cancer tumors.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4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9891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5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6CB86293-471B-C74C-B345-72E57F8B4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877864"/>
            <a:ext cx="6675085" cy="245448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DC88F3-0A43-F142-8C4B-A2E476495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7834" y="1840742"/>
            <a:ext cx="3320119" cy="249009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68419D-B6A9-F44A-99C1-0C39DB258F21}"/>
              </a:ext>
            </a:extLst>
          </p:cNvPr>
          <p:cNvSpPr txBox="1"/>
          <p:nvPr/>
        </p:nvSpPr>
        <p:spPr>
          <a:xfrm>
            <a:off x="838199" y="5164618"/>
            <a:ext cx="10339755" cy="1102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Figure 1.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Her2 and Her3 distribution on a breast cell, (3D Dual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Colour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Super Resolution Microscopy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SPDMphymod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/ LIMON, marked with Alexa 488 and 568). Andy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Nestl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CC BY-SA 3.0.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Figure 2</a:t>
            </a:r>
            <a:r>
              <a:rPr lang="en-US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Her2 staining on patient breast cancer tissue identified as stage 3.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GenomeMe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Lab Inc.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http://www.genomeme.ca/molecular-pathology/Her2-Neu.html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CC BY 4.0</a:t>
            </a:r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995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D5DFB-188D-0E41-923A-2B662995D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85064"/>
            <a:ext cx="10515600" cy="99189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 dirty="0"/>
              <a:t>Figure 1.  </a:t>
            </a:r>
            <a:r>
              <a:rPr lang="en-US" sz="1400" dirty="0"/>
              <a:t>von Achenbach, C., Weller, M. and Szabo, E. (2018), Epidermal growth factor receptor and ligand family expression and activity in glioblastoma. J. </a:t>
            </a:r>
            <a:r>
              <a:rPr lang="en-US" sz="1400" dirty="0" err="1"/>
              <a:t>Neurochem</a:t>
            </a:r>
            <a:r>
              <a:rPr lang="en-US" sz="1400" dirty="0"/>
              <a:t>., 147: 99-109. </a:t>
            </a:r>
            <a:r>
              <a:rPr lang="en-US" sz="1400" dirty="0">
                <a:hlinkClick r:id="rId3"/>
              </a:rPr>
              <a:t>https://doi.org/10.1111/jnc.14538</a:t>
            </a:r>
            <a:endParaRPr lang="en-US" sz="1400" dirty="0"/>
          </a:p>
          <a:p>
            <a:pPr marL="0" indent="0">
              <a:buNone/>
            </a:pPr>
            <a:r>
              <a:rPr lang="en-GB" sz="1400" b="1" dirty="0"/>
              <a:t>Figure 2. </a:t>
            </a:r>
            <a:r>
              <a:rPr lang="en-GB" sz="1400" dirty="0" err="1"/>
              <a:t>Appert</a:t>
            </a:r>
            <a:r>
              <a:rPr lang="en-GB" sz="1400" dirty="0"/>
              <a:t>-Collin, et. al.</a:t>
            </a:r>
            <a:r>
              <a:rPr lang="en-US" sz="1400" dirty="0"/>
              <a:t> </a:t>
            </a:r>
            <a:r>
              <a:rPr lang="en-GB" sz="1400" dirty="0"/>
              <a:t>Role of </a:t>
            </a:r>
            <a:r>
              <a:rPr lang="en-GB" sz="1400" dirty="0" err="1"/>
              <a:t>ErbB</a:t>
            </a:r>
            <a:r>
              <a:rPr lang="en-GB" sz="1400" dirty="0"/>
              <a:t> Receptors in Cancer Cell Migration and Invasion. </a:t>
            </a:r>
            <a:r>
              <a:rPr lang="en-US" sz="1400" dirty="0"/>
              <a:t>Front. </a:t>
            </a:r>
            <a:r>
              <a:rPr lang="en-US" sz="1400" dirty="0" err="1"/>
              <a:t>Pharmacol</a:t>
            </a:r>
            <a:r>
              <a:rPr lang="en-US" sz="1400" dirty="0"/>
              <a:t>., 24 November 2015 Sec. Pharmacology of Anti-Cancer Drugs </a:t>
            </a:r>
            <a:r>
              <a:rPr lang="en-US" sz="1400" dirty="0">
                <a:hlinkClick r:id="rId4"/>
              </a:rPr>
              <a:t>https://doi.org/10.3389/fphar.2015.00283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6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A063641D-9E3C-E845-BFD6-C4C313AB53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5056" y="1327586"/>
            <a:ext cx="4099337" cy="357631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EBA245-E732-FA4B-B9EB-087321BA7D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885" y="1330697"/>
            <a:ext cx="4526061" cy="357320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5863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7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4EC2D5CA-9CAA-5F44-B7D9-507CD4D1E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4552" y="1418497"/>
            <a:ext cx="7042896" cy="3962548"/>
          </a:xfrm>
          <a:prstGeom prst="rect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095E42-23F6-9448-B1CC-746DAAE45226}"/>
              </a:ext>
            </a:extLst>
          </p:cNvPr>
          <p:cNvSpPr txBox="1"/>
          <p:nvPr/>
        </p:nvSpPr>
        <p:spPr>
          <a:xfrm>
            <a:off x="838199" y="5639633"/>
            <a:ext cx="10339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Figure 1. </a:t>
            </a:r>
            <a:r>
              <a:rPr lang="en-US" sz="1400" dirty="0">
                <a:solidFill>
                  <a:srgbClr val="18181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Cryo-EM structure of HER2 (cyan) extracellular domain, Trastuzumab Fab (Herceptin - red and pink), and </a:t>
            </a:r>
            <a:r>
              <a:rPr lang="en-US" sz="1400" dirty="0" err="1">
                <a:solidFill>
                  <a:srgbClr val="18181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Pertuzumab</a:t>
            </a:r>
            <a:r>
              <a:rPr lang="en-US" sz="1400" dirty="0">
                <a:solidFill>
                  <a:srgbClr val="18181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Fab complex (Perjeta - yellow and orange). Derived from PDB 6OGE </a:t>
            </a:r>
            <a:r>
              <a:rPr lang="en-US" sz="1400" dirty="0">
                <a:solidFill>
                  <a:srgbClr val="0B4CB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400" dirty="0" err="1">
                <a:solidFill>
                  <a:srgbClr val="0B4CB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400" dirty="0">
                <a:solidFill>
                  <a:srgbClr val="0B4CB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/10.1371/journal.pone.0216095</a:t>
            </a:r>
            <a:r>
              <a:rPr lang="en-US" sz="1400" dirty="0">
                <a:solidFill>
                  <a:srgbClr val="18181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solidFill>
                <a:srgbClr val="0B4CB4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854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8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15D3364-8AA6-8340-A30A-B58B58024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3068" y="2375564"/>
            <a:ext cx="4298671" cy="1786164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8D215633-DE6A-6D4A-9871-5B03784C13AD}"/>
              </a:ext>
            </a:extLst>
          </p:cNvPr>
          <p:cNvGrpSpPr/>
          <p:nvPr/>
        </p:nvGrpSpPr>
        <p:grpSpPr>
          <a:xfrm>
            <a:off x="1024165" y="1349828"/>
            <a:ext cx="3657932" cy="4158343"/>
            <a:chOff x="1024165" y="1349828"/>
            <a:chExt cx="3657932" cy="4158343"/>
          </a:xfrm>
        </p:grpSpPr>
        <p:pic>
          <p:nvPicPr>
            <p:cNvPr id="12" name="Picture 11" descr="Text&#10;&#10;Description automatically generated">
              <a:extLst>
                <a:ext uri="{FF2B5EF4-FFF2-40B4-BE49-F238E27FC236}">
                  <a16:creationId xmlns:a16="http://schemas.microsoft.com/office/drawing/2014/main" id="{70F385A8-EA79-FF4A-9E59-35A81F107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4165" y="1349828"/>
              <a:ext cx="3657932" cy="4158343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26F4B09-1918-1B47-B575-31DC66C5FE61}"/>
                </a:ext>
              </a:extLst>
            </p:cNvPr>
            <p:cNvSpPr/>
            <p:nvPr/>
          </p:nvSpPr>
          <p:spPr>
            <a:xfrm>
              <a:off x="2422804" y="2231571"/>
              <a:ext cx="1441625" cy="489857"/>
            </a:xfrm>
            <a:prstGeom prst="rect">
              <a:avLst/>
            </a:prstGeom>
            <a:solidFill>
              <a:srgbClr val="E9E9E9"/>
            </a:solidFill>
            <a:ln>
              <a:solidFill>
                <a:srgbClr val="E9E9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>
                  <a:solidFill>
                    <a:srgbClr val="22599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Hertumig</a:t>
              </a:r>
              <a:endParaRPr lang="en-GB" dirty="0">
                <a:solidFill>
                  <a:srgbClr val="22599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GB" sz="1400" dirty="0" err="1">
                  <a:solidFill>
                    <a:srgbClr val="22599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hertuzumab</a:t>
              </a:r>
              <a:endParaRPr lang="en-GB" dirty="0">
                <a:solidFill>
                  <a:srgbClr val="22599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0FE67E8-F5B0-1645-95D1-623E727486C0}"/>
                </a:ext>
              </a:extLst>
            </p:cNvPr>
            <p:cNvSpPr/>
            <p:nvPr/>
          </p:nvSpPr>
          <p:spPr>
            <a:xfrm>
              <a:off x="2377440" y="3855284"/>
              <a:ext cx="2022659" cy="172647"/>
            </a:xfrm>
            <a:prstGeom prst="rect">
              <a:avLst/>
            </a:prstGeom>
            <a:solidFill>
              <a:srgbClr val="006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VaudBiotech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368A2D1-07DF-404F-A598-7F7E073F3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2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V="1">
              <a:off x="2359518" y="4563820"/>
              <a:ext cx="2063021" cy="19621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CD8B6FB-BC1A-9449-B714-DEFDB6C2035B}"/>
                </a:ext>
              </a:extLst>
            </p:cNvPr>
            <p:cNvSpPr/>
            <p:nvPr/>
          </p:nvSpPr>
          <p:spPr>
            <a:xfrm rot="438462">
              <a:off x="1165141" y="3298173"/>
              <a:ext cx="477249" cy="203379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 dirty="0">
                <a:solidFill>
                  <a:srgbClr val="22599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5661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72B49-1939-CE44-A40B-6767D0AB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3871E-109C-6E46-9230-43425EEB0C90}" type="slidenum">
              <a:rPr lang="en-GB" smtClean="0"/>
              <a:t>9</a:t>
            </a:fld>
            <a:r>
              <a:rPr lang="en-GB"/>
              <a:t> of total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ABF939-6CC7-C340-9F83-DAFFC9748A13}"/>
              </a:ext>
            </a:extLst>
          </p:cNvPr>
          <p:cNvSpPr txBox="1">
            <a:spLocks/>
          </p:cNvSpPr>
          <p:nvPr/>
        </p:nvSpPr>
        <p:spPr>
          <a:xfrm>
            <a:off x="-1" y="2"/>
            <a:ext cx="12192001" cy="79465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4400" dirty="0"/>
              <a:t> </a:t>
            </a:r>
            <a:r>
              <a:rPr lang="en-GB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7DE299-475C-7C49-B7B4-28F7A602A8F1}"/>
              </a:ext>
            </a:extLst>
          </p:cNvPr>
          <p:cNvGrpSpPr/>
          <p:nvPr/>
        </p:nvGrpSpPr>
        <p:grpSpPr>
          <a:xfrm rot="16200000">
            <a:off x="-763947" y="5322266"/>
            <a:ext cx="2293389" cy="445648"/>
            <a:chOff x="613096" y="3278133"/>
            <a:chExt cx="2293389" cy="4456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2DBF61-544E-2441-B80C-983851531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096" y="3278133"/>
              <a:ext cx="412990" cy="412990"/>
            </a:xfrm>
            <a:prstGeom prst="rect">
              <a:avLst/>
            </a:prstGeom>
          </p:spPr>
        </p:pic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56ABD34A-DFF2-7741-8471-85DECF3718B4}"/>
                </a:ext>
              </a:extLst>
            </p:cNvPr>
            <p:cNvSpPr txBox="1">
              <a:spLocks/>
            </p:cNvSpPr>
            <p:nvPr/>
          </p:nvSpPr>
          <p:spPr>
            <a:xfrm>
              <a:off x="1001485" y="3310792"/>
              <a:ext cx="1905000" cy="4129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Baskerville" panose="02020502070401020303" pitchFamily="18" charset="0"/>
                  <a:ea typeface="Baskerville" panose="02020502070401020303" pitchFamily="18" charset="0"/>
                </a:rPr>
                <a:t>VaudBiotech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F9AB48-929D-584F-B2C3-93B818938FCF}"/>
              </a:ext>
            </a:extLst>
          </p:cNvPr>
          <p:cNvSpPr txBox="1"/>
          <p:nvPr/>
        </p:nvSpPr>
        <p:spPr>
          <a:xfrm>
            <a:off x="1230259" y="2017026"/>
            <a:ext cx="97314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Monoclonal antibodies (</a:t>
            </a:r>
            <a:r>
              <a:rPr lang="en-GB" sz="2800" dirty="0" err="1">
                <a:latin typeface="Arial" panose="020B0604020202020204" pitchFamily="34" charset="0"/>
                <a:cs typeface="Arial" panose="020B0604020202020204" pitchFamily="34" charset="0"/>
              </a:rPr>
              <a:t>mAb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) as cancer therapy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1890	Neutralizing effect on diphtheria (</a:t>
            </a:r>
            <a:r>
              <a:rPr lang="en-US" sz="2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Zahavi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2020</a:t>
            </a:r>
            <a:r>
              <a:rPr lang="en-GB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1980	</a:t>
            </a:r>
            <a:r>
              <a:rPr lang="en-GB" sz="2800" dirty="0" err="1">
                <a:latin typeface="Arial" panose="020B0604020202020204" pitchFamily="34" charset="0"/>
                <a:cs typeface="Arial" panose="020B0604020202020204" pitchFamily="34" charset="0"/>
              </a:rPr>
              <a:t>mAb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 therapy for lymphoma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1990 	Antibody humanization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A powerful tool for precision medicine (</a:t>
            </a:r>
            <a:r>
              <a:rPr lang="en-US" sz="2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Zahavi</a:t>
            </a:r>
            <a:r>
              <a:rPr lang="en-US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2020</a:t>
            </a:r>
            <a:r>
              <a:rPr lang="en-GB" sz="28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BDE808-FFBA-F241-BEA4-6FD74EC3F587}"/>
              </a:ext>
            </a:extLst>
          </p:cNvPr>
          <p:cNvSpPr txBox="1"/>
          <p:nvPr/>
        </p:nvSpPr>
        <p:spPr>
          <a:xfrm>
            <a:off x="838200" y="6136700"/>
            <a:ext cx="6241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</a:rPr>
              <a:t>D. 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</a:rPr>
              <a:t>Zahavi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</a:rPr>
              <a:t> and L. Weiner, “Monoclonal antibodies in cancer therapy,” Antibodies, vol. 9, no. 3, p. 34, 2020.</a:t>
            </a:r>
          </a:p>
        </p:txBody>
      </p:sp>
    </p:spTree>
    <p:extLst>
      <p:ext uri="{BB962C8B-B14F-4D97-AF65-F5344CB8AC3E}">
        <p14:creationId xmlns:p14="http://schemas.microsoft.com/office/powerpoint/2010/main" val="1760561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2652</Words>
  <Application>Microsoft Macintosh PowerPoint</Application>
  <PresentationFormat>Widescreen</PresentationFormat>
  <Paragraphs>485</Paragraphs>
  <Slides>36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Baskerville</vt:lpstr>
      <vt:lpstr>Calibri</vt:lpstr>
      <vt:lpstr>Calibri Light</vt:lpstr>
      <vt:lpstr>Helvetica</vt:lpstr>
      <vt:lpstr>Verdana</vt:lpstr>
      <vt:lpstr>Office Theme</vt:lpstr>
      <vt:lpstr>Hertumig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Lawless</dc:creator>
  <cp:lastModifiedBy>Dylan Lawless</cp:lastModifiedBy>
  <cp:revision>36</cp:revision>
  <dcterms:created xsi:type="dcterms:W3CDTF">2022-10-16T09:22:38Z</dcterms:created>
  <dcterms:modified xsi:type="dcterms:W3CDTF">2022-11-08T16:13:25Z</dcterms:modified>
</cp:coreProperties>
</file>

<file path=docProps/thumbnail.jpeg>
</file>